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9"/>
  </p:notesMasterIdLst>
  <p:sldIdLst>
    <p:sldId id="273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79" r:id="rId10"/>
    <p:sldId id="280" r:id="rId11"/>
    <p:sldId id="282" r:id="rId12"/>
    <p:sldId id="281" r:id="rId13"/>
    <p:sldId id="271" r:id="rId14"/>
    <p:sldId id="265" r:id="rId15"/>
    <p:sldId id="266" r:id="rId16"/>
    <p:sldId id="272" r:id="rId17"/>
    <p:sldId id="263" r:id="rId18"/>
    <p:sldId id="264" r:id="rId19"/>
    <p:sldId id="268" r:id="rId20"/>
    <p:sldId id="269" r:id="rId21"/>
    <p:sldId id="270" r:id="rId22"/>
    <p:sldId id="274" r:id="rId23"/>
    <p:sldId id="275" r:id="rId24"/>
    <p:sldId id="276" r:id="rId25"/>
    <p:sldId id="277" r:id="rId26"/>
    <p:sldId id="278" r:id="rId27"/>
    <p:sldId id="267" r:id="rId2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7D579E75-A498-6E45-8F71-4741A27E1ABD}">
          <p14:sldIdLst>
            <p14:sldId id="273"/>
            <p14:sldId id="256"/>
            <p14:sldId id="257"/>
            <p14:sldId id="258"/>
            <p14:sldId id="259"/>
            <p14:sldId id="260"/>
            <p14:sldId id="261"/>
            <p14:sldId id="262"/>
            <p14:sldId id="279"/>
            <p14:sldId id="280"/>
            <p14:sldId id="282"/>
            <p14:sldId id="281"/>
            <p14:sldId id="271"/>
            <p14:sldId id="265"/>
            <p14:sldId id="266"/>
            <p14:sldId id="272"/>
            <p14:sldId id="263"/>
            <p14:sldId id="264"/>
            <p14:sldId id="268"/>
            <p14:sldId id="269"/>
            <p14:sldId id="270"/>
            <p14:sldId id="274"/>
            <p14:sldId id="275"/>
            <p14:sldId id="276"/>
            <p14:sldId id="277"/>
            <p14:sldId id="278"/>
            <p14:sldId id="26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ingting Li" initials="TL" lastIdx="1" clrIdx="0">
    <p:extLst>
      <p:ext uri="{19B8F6BF-5375-455C-9EA6-DF929625EA0E}">
        <p15:presenceInfo xmlns:p15="http://schemas.microsoft.com/office/powerpoint/2012/main" userId="S::tli@bournemouth.ac.uk::92f10709-78c6-4d79-8714-9d36d4656ae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60006"/>
    <a:srgbClr val="72727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912"/>
    <p:restoredTop sz="96166"/>
  </p:normalViewPr>
  <p:slideViewPr>
    <p:cSldViewPr snapToGrid="0" snapToObjects="1">
      <p:cViewPr varScale="1">
        <p:scale>
          <a:sx n="124" d="100"/>
          <a:sy n="124" d="100"/>
        </p:scale>
        <p:origin x="200" y="2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commentAuthors" Target="commentAuthors.xml"/><Relationship Id="rId8" Type="http://schemas.openxmlformats.org/officeDocument/2006/relationships/slide" Target="slides/slide7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7-30T10:48:09.034" idx="1">
    <p:pos x="10" y="10"/>
    <p:text/>
    <p:extLst>
      <p:ext uri="{C676402C-5697-4E1C-873F-D02D1690AC5C}">
        <p15:threadingInfo xmlns:p15="http://schemas.microsoft.com/office/powerpoint/2012/main" timeZoneBias="-48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1DDC05-F658-B54B-A394-FAC812E436E4}" type="datetimeFigureOut">
              <a:rPr kumimoji="1" lang="zh-CN" altLang="en-US" smtClean="0"/>
              <a:t>2021/8/16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DFC6DB-B2D5-104A-BB28-437790A914E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800580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DFC6DB-B2D5-104A-BB28-437790A914E2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961218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DFC6DB-B2D5-104A-BB28-437790A914E2}" type="slidenum">
              <a:rPr kumimoji="1" lang="zh-CN" altLang="en-US" smtClean="0"/>
              <a:t>22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652289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C2BDC6B-91A6-D743-AE30-6FDC6CF8FB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F18C247-66DB-A24A-982B-C3D5995D89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37A1659-5C7E-0747-AD94-3166715F79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8954B-AF98-5048-92EF-B879C52F7386}" type="datetimeFigureOut">
              <a:rPr kumimoji="1" lang="zh-CN" altLang="en-US" smtClean="0"/>
              <a:t>2021/8/16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A6E79A2-38A3-5C42-AD8C-1D09F23F73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CE37459-5547-E74A-9C7D-072D6C154D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262825-0D8A-DE4C-80C7-94B0EA905C2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976916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24D6D86-69C0-4A4A-865C-98E4368CC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1166B44-B3AD-5049-B514-D811E1D6F8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F95A389-F4ED-F749-9FBA-B02D1E62EF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8954B-AF98-5048-92EF-B879C52F7386}" type="datetimeFigureOut">
              <a:rPr kumimoji="1" lang="zh-CN" altLang="en-US" smtClean="0"/>
              <a:t>2021/8/16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A57E168-72B2-6F40-A8F1-D70A5617F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97B49FA-1A6A-4F49-8BAF-241C359FE8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262825-0D8A-DE4C-80C7-94B0EA905C2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703704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31743E02-90F5-7F45-BF88-4F4D24EF7B0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4D5B622-910B-5B49-80C3-1F4E518312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266F4F5-3232-DE43-9A46-6F745EFCB9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8954B-AF98-5048-92EF-B879C52F7386}" type="datetimeFigureOut">
              <a:rPr kumimoji="1" lang="zh-CN" altLang="en-US" smtClean="0"/>
              <a:t>2021/8/16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9051BE1-84AF-654F-A6FA-E5623A2E9C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88AA91B-C06B-5A46-AD12-DC2E3A1CD2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262825-0D8A-DE4C-80C7-94B0EA905C2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7654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85D5A9F-E3AD-A243-9013-A3E5E7643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46D5973-48AC-F242-A442-299B93E181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59F2A9E-1110-3245-A950-9C1CD61750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8954B-AF98-5048-92EF-B879C52F7386}" type="datetimeFigureOut">
              <a:rPr kumimoji="1" lang="zh-CN" altLang="en-US" smtClean="0"/>
              <a:t>2021/8/16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825722C-C603-BB42-A554-E60D2D47F0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2495BE9-7A51-8941-A266-B185895E05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262825-0D8A-DE4C-80C7-94B0EA905C2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950296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6B8640A-8E8D-0248-83BC-C73CD5890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B86640A-2984-F740-A15C-D3539359F5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DA3CF0D-CF65-544A-A988-AED8FC98F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8954B-AF98-5048-92EF-B879C52F7386}" type="datetimeFigureOut">
              <a:rPr kumimoji="1" lang="zh-CN" altLang="en-US" smtClean="0"/>
              <a:t>2021/8/16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38339AC-CB13-2249-8E94-C3B1335492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089251A-F889-BF47-8A1B-94CA42F2B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262825-0D8A-DE4C-80C7-94B0EA905C2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746938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E957D8-5D78-814A-91CD-21152AE62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B3D03EA-0C4C-4F47-A48A-1948897071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4B4915A-053B-AE44-B5FE-AA7DAEDB65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73B8BBC-6AA5-4F47-8829-7A74E61431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8954B-AF98-5048-92EF-B879C52F7386}" type="datetimeFigureOut">
              <a:rPr kumimoji="1" lang="zh-CN" altLang="en-US" smtClean="0"/>
              <a:t>2021/8/16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4C466D1-5D93-2E47-80CA-4D98704107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CE9C780-816B-5143-8596-7AFEDD07B0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262825-0D8A-DE4C-80C7-94B0EA905C2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273602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370B74-B9AB-1F4B-9CDD-ECD07FA4B8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DA2BA08-20B2-1540-AC85-FC0AB6899F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A1DEFFE-5E49-9E45-8E25-4642707588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A6EC96CA-20DC-E848-AAD5-79B4BB4E49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714E5CA8-C892-F441-B367-5315435E1F5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B4F60B16-1DD5-734F-81E4-DFE06E63AE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8954B-AF98-5048-92EF-B879C52F7386}" type="datetimeFigureOut">
              <a:rPr kumimoji="1" lang="zh-CN" altLang="en-US" smtClean="0"/>
              <a:t>2021/8/16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012F4F44-B902-074E-A129-364DFB1183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761AB07F-10A4-4249-B8BE-F777608123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262825-0D8A-DE4C-80C7-94B0EA905C2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215931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A4DDFE-7BA8-C241-80FB-16DBB3482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446A278-5306-234B-8381-0B9DD13D18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8954B-AF98-5048-92EF-B879C52F7386}" type="datetimeFigureOut">
              <a:rPr kumimoji="1" lang="zh-CN" altLang="en-US" smtClean="0"/>
              <a:t>2021/8/16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E6314CB-BE93-5340-A0D0-71FBFFDE70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A6C5E42-9C04-9B42-8FC6-8D17D6698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262825-0D8A-DE4C-80C7-94B0EA905C2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435160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B1C9CF2-3554-1F47-85D7-235530DC3F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8954B-AF98-5048-92EF-B879C52F7386}" type="datetimeFigureOut">
              <a:rPr kumimoji="1" lang="zh-CN" altLang="en-US" smtClean="0"/>
              <a:t>2021/8/16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0C6F9337-430C-0D4A-B9ED-0BC56E98AD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F6DF36C-174C-794D-B535-B47AFB537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262825-0D8A-DE4C-80C7-94B0EA905C2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420707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5B4748-83B3-FC4D-AE29-5F72C908E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5ED9204-B8FA-F348-9C0F-E465898DB4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E44B44C-4B0F-1C45-B095-4111BD2538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07779C2-215F-8E4D-9FED-FA28104F58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8954B-AF98-5048-92EF-B879C52F7386}" type="datetimeFigureOut">
              <a:rPr kumimoji="1" lang="zh-CN" altLang="en-US" smtClean="0"/>
              <a:t>2021/8/16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B5A651D-9C7F-D647-92FF-2951501E8C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3A2AE57-D98E-7E4B-9723-4E58F0A9C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262825-0D8A-DE4C-80C7-94B0EA905C2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445212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DF5212D-D810-6D4E-B65E-46A4B0BA5A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CE829267-78AA-B845-8A1D-0FDA0C35030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D74B9D8-D3C7-5B47-8746-D10B6DE51E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5B34C88-4082-F74F-B3A3-03F367BFBB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8954B-AF98-5048-92EF-B879C52F7386}" type="datetimeFigureOut">
              <a:rPr kumimoji="1" lang="zh-CN" altLang="en-US" smtClean="0"/>
              <a:t>2021/8/16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D05122E-D0DE-844E-A994-C6E50B52EA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CD4F550-397B-DC4F-B599-5A2FD2DC2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262825-0D8A-DE4C-80C7-94B0EA905C2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903095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BEAECC59-17E6-DF42-B3A3-66401B58E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B24A7B2-A514-0649-8B2E-EC0491C0B6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2B6BCAD-68F1-4B4A-ADFC-2D190B86DA8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68954B-AF98-5048-92EF-B879C52F7386}" type="datetimeFigureOut">
              <a:rPr kumimoji="1" lang="zh-CN" altLang="en-US" smtClean="0"/>
              <a:t>2021/8/16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D9BD6CB-34A5-784B-9A82-1BA85407A8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98CD587-EB37-AB4A-886D-515073FE9C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262825-0D8A-DE4C-80C7-94B0EA905C2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586346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22.png"/><Relationship Id="rId7" Type="http://schemas.openxmlformats.org/officeDocument/2006/relationships/image" Target="../media/image18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22.png"/><Relationship Id="rId7" Type="http://schemas.openxmlformats.org/officeDocument/2006/relationships/image" Target="../media/image1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0.png"/><Relationship Id="rId3" Type="http://schemas.openxmlformats.org/officeDocument/2006/relationships/image" Target="../media/image211.png"/><Relationship Id="rId7" Type="http://schemas.openxmlformats.org/officeDocument/2006/relationships/image" Target="../media/image240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0.png"/><Relationship Id="rId5" Type="http://schemas.openxmlformats.org/officeDocument/2006/relationships/image" Target="../media/image14.png"/><Relationship Id="rId4" Type="http://schemas.openxmlformats.org/officeDocument/2006/relationships/image" Target="../media/image2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39.png"/><Relationship Id="rId7" Type="http://schemas.openxmlformats.org/officeDocument/2006/relationships/image" Target="../media/image44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tiff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comments" Target="../comments/comment1.xml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0.png"/><Relationship Id="rId5" Type="http://schemas.openxmlformats.org/officeDocument/2006/relationships/image" Target="../media/image35.png"/><Relationship Id="rId4" Type="http://schemas.openxmlformats.org/officeDocument/2006/relationships/image" Target="../media/image210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71.png"/><Relationship Id="rId18" Type="http://schemas.openxmlformats.org/officeDocument/2006/relationships/image" Target="../media/image76.png"/><Relationship Id="rId3" Type="http://schemas.openxmlformats.org/officeDocument/2006/relationships/image" Target="../media/image61.png"/><Relationship Id="rId21" Type="http://schemas.openxmlformats.org/officeDocument/2006/relationships/image" Target="../media/image79.png"/><Relationship Id="rId7" Type="http://schemas.openxmlformats.org/officeDocument/2006/relationships/image" Target="../media/image65.png"/><Relationship Id="rId12" Type="http://schemas.openxmlformats.org/officeDocument/2006/relationships/image" Target="../media/image70.png"/><Relationship Id="rId17" Type="http://schemas.openxmlformats.org/officeDocument/2006/relationships/image" Target="../media/image75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74.png"/><Relationship Id="rId20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11" Type="http://schemas.openxmlformats.org/officeDocument/2006/relationships/image" Target="../media/image69.png"/><Relationship Id="rId5" Type="http://schemas.openxmlformats.org/officeDocument/2006/relationships/image" Target="../media/image63.png"/><Relationship Id="rId15" Type="http://schemas.openxmlformats.org/officeDocument/2006/relationships/image" Target="../media/image73.png"/><Relationship Id="rId10" Type="http://schemas.openxmlformats.org/officeDocument/2006/relationships/image" Target="../media/image68.png"/><Relationship Id="rId19" Type="http://schemas.openxmlformats.org/officeDocument/2006/relationships/image" Target="../media/image77.png"/><Relationship Id="rId4" Type="http://schemas.openxmlformats.org/officeDocument/2006/relationships/image" Target="../media/image62.png"/><Relationship Id="rId9" Type="http://schemas.openxmlformats.org/officeDocument/2006/relationships/image" Target="../media/image67.png"/><Relationship Id="rId14" Type="http://schemas.openxmlformats.org/officeDocument/2006/relationships/image" Target="../media/image72.png"/><Relationship Id="rId22" Type="http://schemas.openxmlformats.org/officeDocument/2006/relationships/image" Target="../media/image8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3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9BADD9D3-936E-0E45-A9FD-D0C3D34402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318" t="20392" r="3284" b="21568"/>
          <a:stretch/>
        </p:blipFill>
        <p:spPr>
          <a:xfrm>
            <a:off x="365760" y="121920"/>
            <a:ext cx="7213600" cy="150368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C712427-EAB7-9441-91AA-BBA8738A18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0377" y="1625599"/>
            <a:ext cx="3530904" cy="334244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D3EC2FC-5432-164A-859B-163ADD4E94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8720" y="3296820"/>
            <a:ext cx="5069840" cy="261031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49F0FA0-D6F4-5D4E-978B-DB254A63E4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6689" y="2594142"/>
            <a:ext cx="6355743" cy="563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4960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BB81B018-E87C-134A-84C1-BAA068198826}"/>
              </a:ext>
            </a:extLst>
          </p:cNvPr>
          <p:cNvSpPr/>
          <p:nvPr/>
        </p:nvSpPr>
        <p:spPr>
          <a:xfrm>
            <a:off x="178231" y="452017"/>
            <a:ext cx="1188000" cy="1188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GT</a:t>
            </a:r>
            <a:endParaRPr kumimoji="1" lang="zh-CN" altLang="en-US" dirty="0"/>
          </a:p>
        </p:txBody>
      </p:sp>
      <p:sp>
        <p:nvSpPr>
          <p:cNvPr id="5" name="梯形 4">
            <a:extLst>
              <a:ext uri="{FF2B5EF4-FFF2-40B4-BE49-F238E27FC236}">
                <a16:creationId xmlns:a16="http://schemas.microsoft.com/office/drawing/2014/main" id="{B6FBBBDC-02DE-8C40-AE43-6EA96400F789}"/>
              </a:ext>
            </a:extLst>
          </p:cNvPr>
          <p:cNvSpPr/>
          <p:nvPr/>
        </p:nvSpPr>
        <p:spPr>
          <a:xfrm rot="5400000">
            <a:off x="2730869" y="574288"/>
            <a:ext cx="1072055" cy="959310"/>
          </a:xfrm>
          <a:prstGeom prst="trapezoid">
            <a:avLst>
              <a:gd name="adj" fmla="val 24421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cxnSp>
        <p:nvCxnSpPr>
          <p:cNvPr id="6" name="直线箭头连接符 5">
            <a:extLst>
              <a:ext uri="{FF2B5EF4-FFF2-40B4-BE49-F238E27FC236}">
                <a16:creationId xmlns:a16="http://schemas.microsoft.com/office/drawing/2014/main" id="{60ECEAE7-D2B3-0D48-A8FA-884399BAF42C}"/>
              </a:ext>
            </a:extLst>
          </p:cNvPr>
          <p:cNvCxnSpPr>
            <a:cxnSpLocks/>
            <a:stCxn id="4" idx="3"/>
            <a:endCxn id="5" idx="2"/>
          </p:cNvCxnSpPr>
          <p:nvPr/>
        </p:nvCxnSpPr>
        <p:spPr>
          <a:xfrm>
            <a:off x="1366231" y="1046017"/>
            <a:ext cx="1421011" cy="79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D63440F7-D7A4-F740-8A61-E76E3FB15287}"/>
              </a:ext>
            </a:extLst>
          </p:cNvPr>
          <p:cNvSpPr txBox="1"/>
          <p:nvPr/>
        </p:nvSpPr>
        <p:spPr>
          <a:xfrm>
            <a:off x="2787241" y="854716"/>
            <a:ext cx="994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Encoder</a:t>
            </a:r>
            <a:endParaRPr kumimoji="1" lang="zh-CN" altLang="en-US" dirty="0"/>
          </a:p>
        </p:txBody>
      </p:sp>
      <p:cxnSp>
        <p:nvCxnSpPr>
          <p:cNvPr id="8" name="直线箭头连接符 7">
            <a:extLst>
              <a:ext uri="{FF2B5EF4-FFF2-40B4-BE49-F238E27FC236}">
                <a16:creationId xmlns:a16="http://schemas.microsoft.com/office/drawing/2014/main" id="{D1EC1B30-2E97-7B47-B0BD-103BAC44DC1C}"/>
              </a:ext>
            </a:extLst>
          </p:cNvPr>
          <p:cNvCxnSpPr>
            <a:cxnSpLocks/>
            <a:stCxn id="7" idx="3"/>
            <a:endCxn id="9" idx="1"/>
          </p:cNvCxnSpPr>
          <p:nvPr/>
        </p:nvCxnSpPr>
        <p:spPr>
          <a:xfrm>
            <a:off x="3781424" y="1039382"/>
            <a:ext cx="3000643" cy="66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9366B558-6C47-0E4F-AC19-59B0650658C4}"/>
              </a:ext>
            </a:extLst>
          </p:cNvPr>
          <p:cNvSpPr/>
          <p:nvPr/>
        </p:nvSpPr>
        <p:spPr>
          <a:xfrm>
            <a:off x="6782067" y="911945"/>
            <a:ext cx="720000" cy="26814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z</a:t>
            </a:r>
            <a:endParaRPr kumimoji="1" lang="zh-CN" altLang="en-US" dirty="0"/>
          </a:p>
        </p:txBody>
      </p:sp>
      <p:sp>
        <p:nvSpPr>
          <p:cNvPr id="10" name="上下箭头 9">
            <a:extLst>
              <a:ext uri="{FF2B5EF4-FFF2-40B4-BE49-F238E27FC236}">
                <a16:creationId xmlns:a16="http://schemas.microsoft.com/office/drawing/2014/main" id="{A531A614-998F-1A43-AF4C-95DA8DBE2714}"/>
              </a:ext>
            </a:extLst>
          </p:cNvPr>
          <p:cNvSpPr/>
          <p:nvPr/>
        </p:nvSpPr>
        <p:spPr>
          <a:xfrm>
            <a:off x="699164" y="1702823"/>
            <a:ext cx="105036" cy="246434"/>
          </a:xfrm>
          <a:prstGeom prst="up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BE220BA9-0E88-5040-9682-3C7639412401}"/>
              </a:ext>
            </a:extLst>
          </p:cNvPr>
          <p:cNvGrpSpPr/>
          <p:nvPr/>
        </p:nvGrpSpPr>
        <p:grpSpPr>
          <a:xfrm>
            <a:off x="178231" y="1949257"/>
            <a:ext cx="1188000" cy="1445812"/>
            <a:chOff x="808399" y="4683957"/>
            <a:chExt cx="1188000" cy="1445812"/>
          </a:xfrm>
        </p:grpSpPr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A37A9A01-11B2-E848-A31A-EEC9070D2E05}"/>
                </a:ext>
              </a:extLst>
            </p:cNvPr>
            <p:cNvSpPr txBox="1"/>
            <p:nvPr/>
          </p:nvSpPr>
          <p:spPr>
            <a:xfrm>
              <a:off x="808399" y="4683957"/>
              <a:ext cx="1188000" cy="36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dirty="0"/>
                <a:t>x_0</a:t>
              </a:r>
              <a:endParaRPr kumimoji="1" lang="zh-CN" altLang="en-US" dirty="0"/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B1F41509-5CA6-9C46-9650-AA2ACE9CB5CF}"/>
                </a:ext>
              </a:extLst>
            </p:cNvPr>
            <p:cNvSpPr txBox="1"/>
            <p:nvPr/>
          </p:nvSpPr>
          <p:spPr>
            <a:xfrm>
              <a:off x="808399" y="5042197"/>
              <a:ext cx="1188000" cy="36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dirty="0"/>
                <a:t>x_1</a:t>
              </a:r>
              <a:endParaRPr kumimoji="1" lang="zh-CN" altLang="en-US" dirty="0"/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A6D0ADF0-2C37-9543-AD2A-BAE003D6B3E8}"/>
                </a:ext>
              </a:extLst>
            </p:cNvPr>
            <p:cNvSpPr txBox="1"/>
            <p:nvPr/>
          </p:nvSpPr>
          <p:spPr>
            <a:xfrm>
              <a:off x="808399" y="5403007"/>
              <a:ext cx="1188000" cy="36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dirty="0"/>
                <a:t>…</a:t>
              </a:r>
              <a:endParaRPr kumimoji="1" lang="zh-CN" altLang="en-US" dirty="0"/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388E3C6A-48C1-7548-B6E7-F4EE7F8C3518}"/>
                </a:ext>
              </a:extLst>
            </p:cNvPr>
            <p:cNvSpPr txBox="1"/>
            <p:nvPr/>
          </p:nvSpPr>
          <p:spPr>
            <a:xfrm>
              <a:off x="808399" y="5760437"/>
              <a:ext cx="1188000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dirty="0" err="1"/>
                <a:t>x_n</a:t>
              </a:r>
              <a:endParaRPr kumimoji="1" lang="zh-CN" altLang="en-US" dirty="0"/>
            </a:p>
          </p:txBody>
        </p:sp>
      </p:grpSp>
      <p:cxnSp>
        <p:nvCxnSpPr>
          <p:cNvPr id="16" name="直线箭头连接符 15">
            <a:extLst>
              <a:ext uri="{FF2B5EF4-FFF2-40B4-BE49-F238E27FC236}">
                <a16:creationId xmlns:a16="http://schemas.microsoft.com/office/drawing/2014/main" id="{A10928D7-B8A3-4A40-B771-C7B0F76A52B9}"/>
              </a:ext>
            </a:extLst>
          </p:cNvPr>
          <p:cNvCxnSpPr>
            <a:cxnSpLocks/>
            <a:stCxn id="14" idx="3"/>
            <a:endCxn id="21" idx="1"/>
          </p:cNvCxnSpPr>
          <p:nvPr/>
        </p:nvCxnSpPr>
        <p:spPr>
          <a:xfrm>
            <a:off x="1366231" y="2848307"/>
            <a:ext cx="830174" cy="27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1CE1C5E0-65EF-D84E-9C0F-74574CE0F096}"/>
                  </a:ext>
                </a:extLst>
              </p:cNvPr>
              <p:cNvSpPr txBox="1"/>
              <p:nvPr/>
            </p:nvSpPr>
            <p:spPr>
              <a:xfrm>
                <a:off x="1396532" y="2138651"/>
                <a:ext cx="79398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dirty="0"/>
                  <a:t>noise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𝑟𝑎𝑛𝑑</m:t>
                          </m:r>
                        </m:sub>
                      </m:sSub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1CE1C5E0-65EF-D84E-9C0F-74574CE0F0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6532" y="2138651"/>
                <a:ext cx="793985" cy="646331"/>
              </a:xfrm>
              <a:prstGeom prst="rect">
                <a:avLst/>
              </a:prstGeom>
              <a:blipFill>
                <a:blip r:embed="rId2"/>
                <a:stretch>
                  <a:fillRect l="-4762" t="-39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组合 17">
            <a:extLst>
              <a:ext uri="{FF2B5EF4-FFF2-40B4-BE49-F238E27FC236}">
                <a16:creationId xmlns:a16="http://schemas.microsoft.com/office/drawing/2014/main" id="{F42104CC-FDBE-F84B-9A14-5192213388D8}"/>
              </a:ext>
            </a:extLst>
          </p:cNvPr>
          <p:cNvGrpSpPr/>
          <p:nvPr/>
        </p:nvGrpSpPr>
        <p:grpSpPr>
          <a:xfrm>
            <a:off x="2196405" y="1937157"/>
            <a:ext cx="1188000" cy="1460680"/>
            <a:chOff x="808399" y="4669089"/>
            <a:chExt cx="1188000" cy="1460680"/>
          </a:xfrm>
        </p:grpSpPr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0DB0B1AC-2BF0-C848-A3D8-96D8DE2CE771}"/>
                </a:ext>
              </a:extLst>
            </p:cNvPr>
            <p:cNvSpPr txBox="1"/>
            <p:nvPr/>
          </p:nvSpPr>
          <p:spPr>
            <a:xfrm>
              <a:off x="808399" y="4669089"/>
              <a:ext cx="1188000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dirty="0"/>
                <a:t>x_0t</a:t>
              </a:r>
              <a:endParaRPr kumimoji="1" lang="zh-CN" altLang="en-US" dirty="0"/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D4490FBD-89D7-374D-86E7-67DD49126FB6}"/>
                </a:ext>
              </a:extLst>
            </p:cNvPr>
            <p:cNvSpPr txBox="1"/>
            <p:nvPr/>
          </p:nvSpPr>
          <p:spPr>
            <a:xfrm>
              <a:off x="808399" y="5042197"/>
              <a:ext cx="1188000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dirty="0"/>
                <a:t>x_1t</a:t>
              </a:r>
              <a:endParaRPr kumimoji="1" lang="zh-CN" altLang="en-US" dirty="0"/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72429457-FA37-3E4E-A2B3-7A3E8717BEA2}"/>
                </a:ext>
              </a:extLst>
            </p:cNvPr>
            <p:cNvSpPr txBox="1"/>
            <p:nvPr/>
          </p:nvSpPr>
          <p:spPr>
            <a:xfrm>
              <a:off x="808399" y="5403007"/>
              <a:ext cx="1188000" cy="36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dirty="0"/>
                <a:t>…</a:t>
              </a:r>
              <a:endParaRPr kumimoji="1" lang="zh-CN" altLang="en-US" dirty="0"/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B20297AB-7657-3B4E-BCB2-744EA304CBAA}"/>
                </a:ext>
              </a:extLst>
            </p:cNvPr>
            <p:cNvSpPr txBox="1"/>
            <p:nvPr/>
          </p:nvSpPr>
          <p:spPr>
            <a:xfrm>
              <a:off x="808399" y="5760437"/>
              <a:ext cx="1188000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dirty="0" err="1"/>
                <a:t>x_nt</a:t>
              </a:r>
              <a:endParaRPr kumimoji="1" lang="zh-CN" altLang="en-US" dirty="0"/>
            </a:p>
          </p:txBody>
        </p:sp>
      </p:grpSp>
      <p:cxnSp>
        <p:nvCxnSpPr>
          <p:cNvPr id="33" name="直线箭头连接符 32">
            <a:extLst>
              <a:ext uri="{FF2B5EF4-FFF2-40B4-BE49-F238E27FC236}">
                <a16:creationId xmlns:a16="http://schemas.microsoft.com/office/drawing/2014/main" id="{75F69A82-3E01-2847-A0A3-91E546CAA7B8}"/>
              </a:ext>
            </a:extLst>
          </p:cNvPr>
          <p:cNvCxnSpPr>
            <a:cxnSpLocks/>
          </p:cNvCxnSpPr>
          <p:nvPr/>
        </p:nvCxnSpPr>
        <p:spPr>
          <a:xfrm flipV="1">
            <a:off x="5232049" y="2840543"/>
            <a:ext cx="284883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9C038411-49F6-FD4E-BCFB-AEB5483DC521}"/>
              </a:ext>
            </a:extLst>
          </p:cNvPr>
          <p:cNvGrpSpPr/>
          <p:nvPr/>
        </p:nvGrpSpPr>
        <p:grpSpPr>
          <a:xfrm>
            <a:off x="6763877" y="1926772"/>
            <a:ext cx="1188000" cy="1460680"/>
            <a:chOff x="808399" y="4669089"/>
            <a:chExt cx="1188000" cy="1460680"/>
          </a:xfrm>
        </p:grpSpPr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AAF0C1F8-AF0B-184C-9B8A-593AE65D9765}"/>
                </a:ext>
              </a:extLst>
            </p:cNvPr>
            <p:cNvSpPr txBox="1"/>
            <p:nvPr/>
          </p:nvSpPr>
          <p:spPr>
            <a:xfrm>
              <a:off x="808399" y="4669089"/>
              <a:ext cx="1188000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dirty="0"/>
                <a:t>z_0t</a:t>
              </a:r>
              <a:endParaRPr kumimoji="1" lang="zh-CN" altLang="en-US" dirty="0"/>
            </a:p>
          </p:txBody>
        </p: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F59F5112-E27E-464B-B19A-2F5694DF4FF5}"/>
                </a:ext>
              </a:extLst>
            </p:cNvPr>
            <p:cNvSpPr txBox="1"/>
            <p:nvPr/>
          </p:nvSpPr>
          <p:spPr>
            <a:xfrm>
              <a:off x="808399" y="5042197"/>
              <a:ext cx="1188000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dirty="0"/>
                <a:t>z_1t</a:t>
              </a:r>
              <a:endParaRPr kumimoji="1" lang="zh-CN" altLang="en-US" dirty="0"/>
            </a:p>
          </p:txBody>
        </p:sp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A1AC3662-76C1-B94D-AEAE-B80CC45D12D7}"/>
                </a:ext>
              </a:extLst>
            </p:cNvPr>
            <p:cNvSpPr txBox="1"/>
            <p:nvPr/>
          </p:nvSpPr>
          <p:spPr>
            <a:xfrm>
              <a:off x="808399" y="5403007"/>
              <a:ext cx="1188000" cy="36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dirty="0"/>
                <a:t>…</a:t>
              </a:r>
              <a:endParaRPr kumimoji="1" lang="zh-CN" altLang="en-US" dirty="0"/>
            </a:p>
          </p:txBody>
        </p:sp>
        <p:sp>
          <p:nvSpPr>
            <p:cNvPr id="50" name="文本框 49">
              <a:extLst>
                <a:ext uri="{FF2B5EF4-FFF2-40B4-BE49-F238E27FC236}">
                  <a16:creationId xmlns:a16="http://schemas.microsoft.com/office/drawing/2014/main" id="{489CFDEE-B8A1-B34E-ACC5-76329186C513}"/>
                </a:ext>
              </a:extLst>
            </p:cNvPr>
            <p:cNvSpPr txBox="1"/>
            <p:nvPr/>
          </p:nvSpPr>
          <p:spPr>
            <a:xfrm>
              <a:off x="808399" y="5760437"/>
              <a:ext cx="1188000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dirty="0" err="1"/>
                <a:t>z_nt</a:t>
              </a:r>
              <a:endParaRPr kumimoji="1" lang="zh-CN" altLang="en-US" dirty="0"/>
            </a:p>
          </p:txBody>
        </p:sp>
      </p:grpSp>
      <p:cxnSp>
        <p:nvCxnSpPr>
          <p:cNvPr id="96" name="直线箭头连接符 95">
            <a:extLst>
              <a:ext uri="{FF2B5EF4-FFF2-40B4-BE49-F238E27FC236}">
                <a16:creationId xmlns:a16="http://schemas.microsoft.com/office/drawing/2014/main" id="{3ABF44E1-4FA6-1B49-91B9-9CD1A2A5D5A6}"/>
              </a:ext>
            </a:extLst>
          </p:cNvPr>
          <p:cNvCxnSpPr>
            <a:cxnSpLocks/>
            <a:stCxn id="21" idx="3"/>
            <a:endCxn id="143" idx="1"/>
          </p:cNvCxnSpPr>
          <p:nvPr/>
        </p:nvCxnSpPr>
        <p:spPr>
          <a:xfrm flipV="1">
            <a:off x="3384405" y="2832395"/>
            <a:ext cx="641261" cy="186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线箭头连接符 98">
            <a:extLst>
              <a:ext uri="{FF2B5EF4-FFF2-40B4-BE49-F238E27FC236}">
                <a16:creationId xmlns:a16="http://schemas.microsoft.com/office/drawing/2014/main" id="{09564174-201D-E642-80E4-D66974F31486}"/>
              </a:ext>
            </a:extLst>
          </p:cNvPr>
          <p:cNvCxnSpPr>
            <a:cxnSpLocks/>
            <a:stCxn id="49" idx="3"/>
          </p:cNvCxnSpPr>
          <p:nvPr/>
        </p:nvCxnSpPr>
        <p:spPr>
          <a:xfrm>
            <a:off x="7951877" y="2840690"/>
            <a:ext cx="775890" cy="1889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线箭头连接符 99">
            <a:extLst>
              <a:ext uri="{FF2B5EF4-FFF2-40B4-BE49-F238E27FC236}">
                <a16:creationId xmlns:a16="http://schemas.microsoft.com/office/drawing/2014/main" id="{40B63879-4CDB-9149-9109-9326BE909721}"/>
              </a:ext>
            </a:extLst>
          </p:cNvPr>
          <p:cNvCxnSpPr>
            <a:cxnSpLocks/>
          </p:cNvCxnSpPr>
          <p:nvPr/>
        </p:nvCxnSpPr>
        <p:spPr>
          <a:xfrm>
            <a:off x="8122464" y="1086161"/>
            <a:ext cx="0" cy="1530394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线箭头连接符 100">
            <a:extLst>
              <a:ext uri="{FF2B5EF4-FFF2-40B4-BE49-F238E27FC236}">
                <a16:creationId xmlns:a16="http://schemas.microsoft.com/office/drawing/2014/main" id="{624BC594-9D35-374E-97A2-623975504D00}"/>
              </a:ext>
            </a:extLst>
          </p:cNvPr>
          <p:cNvCxnSpPr>
            <a:cxnSpLocks/>
          </p:cNvCxnSpPr>
          <p:nvPr/>
        </p:nvCxnSpPr>
        <p:spPr>
          <a:xfrm flipV="1">
            <a:off x="8122464" y="2616555"/>
            <a:ext cx="564148" cy="27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线连接符 102">
            <a:extLst>
              <a:ext uri="{FF2B5EF4-FFF2-40B4-BE49-F238E27FC236}">
                <a16:creationId xmlns:a16="http://schemas.microsoft.com/office/drawing/2014/main" id="{2EAE98EF-C930-F145-861D-8CDE55D3A932}"/>
              </a:ext>
            </a:extLst>
          </p:cNvPr>
          <p:cNvCxnSpPr>
            <a:cxnSpLocks/>
          </p:cNvCxnSpPr>
          <p:nvPr/>
        </p:nvCxnSpPr>
        <p:spPr>
          <a:xfrm>
            <a:off x="7502067" y="1116089"/>
            <a:ext cx="62039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1" name="梯形 110">
            <a:extLst>
              <a:ext uri="{FF2B5EF4-FFF2-40B4-BE49-F238E27FC236}">
                <a16:creationId xmlns:a16="http://schemas.microsoft.com/office/drawing/2014/main" id="{402F10E8-0D44-B94E-9360-58F7C8146358}"/>
              </a:ext>
            </a:extLst>
          </p:cNvPr>
          <p:cNvSpPr/>
          <p:nvPr/>
        </p:nvSpPr>
        <p:spPr>
          <a:xfrm rot="5400000">
            <a:off x="8654990" y="2316268"/>
            <a:ext cx="1072055" cy="959310"/>
          </a:xfrm>
          <a:prstGeom prst="trapezoid">
            <a:avLst>
              <a:gd name="adj" fmla="val 24421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12" name="文本框 111">
            <a:extLst>
              <a:ext uri="{FF2B5EF4-FFF2-40B4-BE49-F238E27FC236}">
                <a16:creationId xmlns:a16="http://schemas.microsoft.com/office/drawing/2014/main" id="{47CFD05E-85A7-2544-B24F-E439BE23949F}"/>
              </a:ext>
            </a:extLst>
          </p:cNvPr>
          <p:cNvSpPr txBox="1"/>
          <p:nvPr/>
        </p:nvSpPr>
        <p:spPr>
          <a:xfrm>
            <a:off x="8686612" y="2549890"/>
            <a:ext cx="1061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Diffusion</a:t>
            </a:r>
            <a:endParaRPr kumimoji="1" lang="zh-CN" altLang="en-US" dirty="0"/>
          </a:p>
        </p:txBody>
      </p:sp>
      <p:cxnSp>
        <p:nvCxnSpPr>
          <p:cNvPr id="113" name="直线箭头连接符 112">
            <a:extLst>
              <a:ext uri="{FF2B5EF4-FFF2-40B4-BE49-F238E27FC236}">
                <a16:creationId xmlns:a16="http://schemas.microsoft.com/office/drawing/2014/main" id="{7CC0EDA7-21FD-704C-8AD2-45851C88975E}"/>
              </a:ext>
            </a:extLst>
          </p:cNvPr>
          <p:cNvCxnSpPr>
            <a:cxnSpLocks/>
          </p:cNvCxnSpPr>
          <p:nvPr/>
        </p:nvCxnSpPr>
        <p:spPr>
          <a:xfrm>
            <a:off x="9670073" y="2777571"/>
            <a:ext cx="71510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文本框 113">
                <a:extLst>
                  <a:ext uri="{FF2B5EF4-FFF2-40B4-BE49-F238E27FC236}">
                    <a16:creationId xmlns:a16="http://schemas.microsoft.com/office/drawing/2014/main" id="{00BC82B8-DF86-7543-8433-6BC2482D0A57}"/>
                  </a:ext>
                </a:extLst>
              </p:cNvPr>
              <p:cNvSpPr txBox="1"/>
              <p:nvPr/>
            </p:nvSpPr>
            <p:spPr>
              <a:xfrm>
                <a:off x="10485320" y="2619260"/>
                <a:ext cx="619016" cy="28257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1" lang="zh-CN" altLang="en-US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𝑛𝑜𝑖𝑠𝑒</m:t>
                              </m:r>
                            </m:e>
                          </m:acc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14" name="文本框 113">
                <a:extLst>
                  <a:ext uri="{FF2B5EF4-FFF2-40B4-BE49-F238E27FC236}">
                    <a16:creationId xmlns:a16="http://schemas.microsoft.com/office/drawing/2014/main" id="{00BC82B8-DF86-7543-8433-6BC2482D0A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85320" y="2619260"/>
                <a:ext cx="619016" cy="282578"/>
              </a:xfrm>
              <a:prstGeom prst="rect">
                <a:avLst/>
              </a:prstGeom>
              <a:blipFill>
                <a:blip r:embed="rId3"/>
                <a:stretch>
                  <a:fillRect l="-12245" t="-21739" r="-42857" b="-130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5" name="直线箭头连接符 114">
            <a:extLst>
              <a:ext uri="{FF2B5EF4-FFF2-40B4-BE49-F238E27FC236}">
                <a16:creationId xmlns:a16="http://schemas.microsoft.com/office/drawing/2014/main" id="{D3EFB297-B7A5-CB41-80C1-D70D4FB62FD4}"/>
              </a:ext>
            </a:extLst>
          </p:cNvPr>
          <p:cNvCxnSpPr>
            <a:cxnSpLocks/>
          </p:cNvCxnSpPr>
          <p:nvPr/>
        </p:nvCxnSpPr>
        <p:spPr>
          <a:xfrm>
            <a:off x="10785503" y="2873341"/>
            <a:ext cx="0" cy="52172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矩形 115">
                <a:extLst>
                  <a:ext uri="{FF2B5EF4-FFF2-40B4-BE49-F238E27FC236}">
                    <a16:creationId xmlns:a16="http://schemas.microsoft.com/office/drawing/2014/main" id="{BA698613-675C-2C42-8AA8-EE11E55A74A5}"/>
                  </a:ext>
                </a:extLst>
              </p:cNvPr>
              <p:cNvSpPr/>
              <p:nvPr/>
            </p:nvSpPr>
            <p:spPr>
              <a:xfrm>
                <a:off x="10396962" y="3331951"/>
                <a:ext cx="79573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𝑟𝑎𝑛𝑑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6" name="矩形 115">
                <a:extLst>
                  <a:ext uri="{FF2B5EF4-FFF2-40B4-BE49-F238E27FC236}">
                    <a16:creationId xmlns:a16="http://schemas.microsoft.com/office/drawing/2014/main" id="{BA698613-675C-2C42-8AA8-EE11E55A74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96962" y="3331951"/>
                <a:ext cx="795731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7" name="文本框 116">
            <a:extLst>
              <a:ext uri="{FF2B5EF4-FFF2-40B4-BE49-F238E27FC236}">
                <a16:creationId xmlns:a16="http://schemas.microsoft.com/office/drawing/2014/main" id="{DF5C8A57-057D-C94F-BE69-8EA9B98FC783}"/>
              </a:ext>
            </a:extLst>
          </p:cNvPr>
          <p:cNvSpPr txBox="1"/>
          <p:nvPr/>
        </p:nvSpPr>
        <p:spPr>
          <a:xfrm>
            <a:off x="10785503" y="2909277"/>
            <a:ext cx="1027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/>
              <a:t>mse</a:t>
            </a:r>
            <a:r>
              <a:rPr kumimoji="1" lang="en-US" altLang="zh-CN" dirty="0"/>
              <a:t> loss</a:t>
            </a:r>
            <a:endParaRPr kumimoji="1" lang="zh-CN" altLang="en-US" dirty="0"/>
          </a:p>
        </p:txBody>
      </p:sp>
      <p:cxnSp>
        <p:nvCxnSpPr>
          <p:cNvPr id="123" name="直线箭头连接符 122">
            <a:extLst>
              <a:ext uri="{FF2B5EF4-FFF2-40B4-BE49-F238E27FC236}">
                <a16:creationId xmlns:a16="http://schemas.microsoft.com/office/drawing/2014/main" id="{290DD234-0C34-9240-A5E0-55D4ADFD10AF}"/>
              </a:ext>
            </a:extLst>
          </p:cNvPr>
          <p:cNvCxnSpPr>
            <a:cxnSpLocks/>
          </p:cNvCxnSpPr>
          <p:nvPr/>
        </p:nvCxnSpPr>
        <p:spPr>
          <a:xfrm>
            <a:off x="7505562" y="1011571"/>
            <a:ext cx="135283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文本框 124">
            <a:extLst>
              <a:ext uri="{FF2B5EF4-FFF2-40B4-BE49-F238E27FC236}">
                <a16:creationId xmlns:a16="http://schemas.microsoft.com/office/drawing/2014/main" id="{C403ECE0-7DAA-7B47-BE7D-3A8581E9CEDF}"/>
              </a:ext>
            </a:extLst>
          </p:cNvPr>
          <p:cNvSpPr txBox="1"/>
          <p:nvPr/>
        </p:nvSpPr>
        <p:spPr>
          <a:xfrm>
            <a:off x="5794904" y="1980699"/>
            <a:ext cx="346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🀜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126" name="文本框 125">
            <a:extLst>
              <a:ext uri="{FF2B5EF4-FFF2-40B4-BE49-F238E27FC236}">
                <a16:creationId xmlns:a16="http://schemas.microsoft.com/office/drawing/2014/main" id="{3E520237-EF4F-564D-96E7-193BFE2F0742}"/>
              </a:ext>
            </a:extLst>
          </p:cNvPr>
          <p:cNvSpPr txBox="1"/>
          <p:nvPr/>
        </p:nvSpPr>
        <p:spPr>
          <a:xfrm>
            <a:off x="6467189" y="2419859"/>
            <a:ext cx="346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🀝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127" name="文本框 126">
            <a:extLst>
              <a:ext uri="{FF2B5EF4-FFF2-40B4-BE49-F238E27FC236}">
                <a16:creationId xmlns:a16="http://schemas.microsoft.com/office/drawing/2014/main" id="{A884226C-C2C5-2346-BC17-5F501522428F}"/>
              </a:ext>
            </a:extLst>
          </p:cNvPr>
          <p:cNvSpPr txBox="1"/>
          <p:nvPr/>
        </p:nvSpPr>
        <p:spPr>
          <a:xfrm>
            <a:off x="8340042" y="676685"/>
            <a:ext cx="346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🀞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128" name="文本框 127">
            <a:extLst>
              <a:ext uri="{FF2B5EF4-FFF2-40B4-BE49-F238E27FC236}">
                <a16:creationId xmlns:a16="http://schemas.microsoft.com/office/drawing/2014/main" id="{801BE7A9-235F-224D-8E0F-554D7C8BD4BE}"/>
              </a:ext>
            </a:extLst>
          </p:cNvPr>
          <p:cNvSpPr txBox="1"/>
          <p:nvPr/>
        </p:nvSpPr>
        <p:spPr>
          <a:xfrm>
            <a:off x="8170254" y="2277151"/>
            <a:ext cx="346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🀟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129" name="文本框 128">
            <a:extLst>
              <a:ext uri="{FF2B5EF4-FFF2-40B4-BE49-F238E27FC236}">
                <a16:creationId xmlns:a16="http://schemas.microsoft.com/office/drawing/2014/main" id="{0F50E5BF-B9B7-DA43-8B1C-EA1EA008A36F}"/>
              </a:ext>
            </a:extLst>
          </p:cNvPr>
          <p:cNvSpPr txBox="1"/>
          <p:nvPr/>
        </p:nvSpPr>
        <p:spPr>
          <a:xfrm>
            <a:off x="9042324" y="4887877"/>
            <a:ext cx="346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🀠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130" name="文本框 129">
            <a:extLst>
              <a:ext uri="{FF2B5EF4-FFF2-40B4-BE49-F238E27FC236}">
                <a16:creationId xmlns:a16="http://schemas.microsoft.com/office/drawing/2014/main" id="{F22857A1-D9AB-1448-A7A3-A8F9E896CD7C}"/>
              </a:ext>
            </a:extLst>
          </p:cNvPr>
          <p:cNvSpPr txBox="1"/>
          <p:nvPr/>
        </p:nvSpPr>
        <p:spPr>
          <a:xfrm>
            <a:off x="9901924" y="2399240"/>
            <a:ext cx="346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🀡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131" name="文本框 130">
            <a:extLst>
              <a:ext uri="{FF2B5EF4-FFF2-40B4-BE49-F238E27FC236}">
                <a16:creationId xmlns:a16="http://schemas.microsoft.com/office/drawing/2014/main" id="{FB1AF52C-780C-5B40-B54A-795B8F498DDF}"/>
              </a:ext>
            </a:extLst>
          </p:cNvPr>
          <p:cNvSpPr txBox="1"/>
          <p:nvPr/>
        </p:nvSpPr>
        <p:spPr>
          <a:xfrm>
            <a:off x="5156436" y="383853"/>
            <a:ext cx="409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🀙</a:t>
            </a:r>
            <a:r>
              <a:rPr kumimoji="1" lang="en-US" altLang="zh-CN" dirty="0"/>
              <a:t> </a:t>
            </a:r>
            <a:endParaRPr kumimoji="1" lang="zh-CN" altLang="en-US" dirty="0"/>
          </a:p>
        </p:txBody>
      </p:sp>
      <p:sp>
        <p:nvSpPr>
          <p:cNvPr id="132" name="文本框 131">
            <a:extLst>
              <a:ext uri="{FF2B5EF4-FFF2-40B4-BE49-F238E27FC236}">
                <a16:creationId xmlns:a16="http://schemas.microsoft.com/office/drawing/2014/main" id="{616A8EA1-BB25-4F4B-A029-D2C984DB602A}"/>
              </a:ext>
            </a:extLst>
          </p:cNvPr>
          <p:cNvSpPr txBox="1"/>
          <p:nvPr/>
        </p:nvSpPr>
        <p:spPr>
          <a:xfrm>
            <a:off x="348130" y="1618851"/>
            <a:ext cx="346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🀚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133" name="文本框 132">
            <a:extLst>
              <a:ext uri="{FF2B5EF4-FFF2-40B4-BE49-F238E27FC236}">
                <a16:creationId xmlns:a16="http://schemas.microsoft.com/office/drawing/2014/main" id="{D09387B6-06E6-1442-A2F1-C3D53C74179C}"/>
              </a:ext>
            </a:extLst>
          </p:cNvPr>
          <p:cNvSpPr txBox="1"/>
          <p:nvPr/>
        </p:nvSpPr>
        <p:spPr>
          <a:xfrm>
            <a:off x="1446955" y="1895339"/>
            <a:ext cx="346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🀛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grpSp>
        <p:nvGrpSpPr>
          <p:cNvPr id="140" name="组合 139">
            <a:extLst>
              <a:ext uri="{FF2B5EF4-FFF2-40B4-BE49-F238E27FC236}">
                <a16:creationId xmlns:a16="http://schemas.microsoft.com/office/drawing/2014/main" id="{685E9A37-FAF0-A548-AA6D-DB48B6292887}"/>
              </a:ext>
            </a:extLst>
          </p:cNvPr>
          <p:cNvGrpSpPr/>
          <p:nvPr/>
        </p:nvGrpSpPr>
        <p:grpSpPr>
          <a:xfrm>
            <a:off x="4025666" y="1933345"/>
            <a:ext cx="1188000" cy="1454690"/>
            <a:chOff x="808399" y="4683957"/>
            <a:chExt cx="1188000" cy="1454690"/>
          </a:xfrm>
        </p:grpSpPr>
        <p:sp>
          <p:nvSpPr>
            <p:cNvPr id="141" name="文本框 140">
              <a:extLst>
                <a:ext uri="{FF2B5EF4-FFF2-40B4-BE49-F238E27FC236}">
                  <a16:creationId xmlns:a16="http://schemas.microsoft.com/office/drawing/2014/main" id="{BC7D9B35-813D-FD42-9827-0312A9CA186F}"/>
                </a:ext>
              </a:extLst>
            </p:cNvPr>
            <p:cNvSpPr txBox="1"/>
            <p:nvPr/>
          </p:nvSpPr>
          <p:spPr>
            <a:xfrm>
              <a:off x="808399" y="4683957"/>
              <a:ext cx="1188000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dirty="0"/>
                <a:t>pri_0t</a:t>
              </a:r>
              <a:endParaRPr kumimoji="1" lang="zh-CN" altLang="en-US" dirty="0"/>
            </a:p>
          </p:txBody>
        </p:sp>
        <p:sp>
          <p:nvSpPr>
            <p:cNvPr id="142" name="文本框 141">
              <a:extLst>
                <a:ext uri="{FF2B5EF4-FFF2-40B4-BE49-F238E27FC236}">
                  <a16:creationId xmlns:a16="http://schemas.microsoft.com/office/drawing/2014/main" id="{1997EF83-1A20-BB49-8BF6-BDD0717BDD3B}"/>
                </a:ext>
              </a:extLst>
            </p:cNvPr>
            <p:cNvSpPr txBox="1"/>
            <p:nvPr/>
          </p:nvSpPr>
          <p:spPr>
            <a:xfrm>
              <a:off x="808399" y="5042197"/>
              <a:ext cx="1188000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dirty="0"/>
                <a:t>pri_1t</a:t>
              </a:r>
              <a:endParaRPr kumimoji="1" lang="zh-CN" altLang="en-US" dirty="0"/>
            </a:p>
          </p:txBody>
        </p:sp>
        <p:sp>
          <p:nvSpPr>
            <p:cNvPr id="143" name="文本框 142">
              <a:extLst>
                <a:ext uri="{FF2B5EF4-FFF2-40B4-BE49-F238E27FC236}">
                  <a16:creationId xmlns:a16="http://schemas.microsoft.com/office/drawing/2014/main" id="{2CAC192C-BCB0-AD46-87A0-52F3AB68786D}"/>
                </a:ext>
              </a:extLst>
            </p:cNvPr>
            <p:cNvSpPr txBox="1"/>
            <p:nvPr/>
          </p:nvSpPr>
          <p:spPr>
            <a:xfrm>
              <a:off x="808399" y="5403007"/>
              <a:ext cx="1188000" cy="36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dirty="0"/>
                <a:t>…</a:t>
              </a:r>
              <a:endParaRPr kumimoji="1" lang="zh-CN" altLang="en-US" dirty="0"/>
            </a:p>
          </p:txBody>
        </p:sp>
        <p:sp>
          <p:nvSpPr>
            <p:cNvPr id="144" name="文本框 143">
              <a:extLst>
                <a:ext uri="{FF2B5EF4-FFF2-40B4-BE49-F238E27FC236}">
                  <a16:creationId xmlns:a16="http://schemas.microsoft.com/office/drawing/2014/main" id="{C884BCB3-B529-D540-BAFD-DC452405E7D0}"/>
                </a:ext>
              </a:extLst>
            </p:cNvPr>
            <p:cNvSpPr txBox="1"/>
            <p:nvPr/>
          </p:nvSpPr>
          <p:spPr>
            <a:xfrm>
              <a:off x="808399" y="5769315"/>
              <a:ext cx="1188000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dirty="0" err="1"/>
                <a:t>pri_nt</a:t>
              </a:r>
              <a:endParaRPr kumimoji="1" lang="zh-CN" altLang="en-US" dirty="0"/>
            </a:p>
          </p:txBody>
        </p:sp>
      </p:grpSp>
      <p:sp>
        <p:nvSpPr>
          <p:cNvPr id="149" name="文本框 148">
            <a:extLst>
              <a:ext uri="{FF2B5EF4-FFF2-40B4-BE49-F238E27FC236}">
                <a16:creationId xmlns:a16="http://schemas.microsoft.com/office/drawing/2014/main" id="{AAD2342D-BC4A-9343-B05D-6E67A3172983}"/>
              </a:ext>
            </a:extLst>
          </p:cNvPr>
          <p:cNvSpPr txBox="1"/>
          <p:nvPr/>
        </p:nvSpPr>
        <p:spPr>
          <a:xfrm>
            <a:off x="3315088" y="2419859"/>
            <a:ext cx="744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/>
              <a:t>diffvg</a:t>
            </a:r>
            <a:endParaRPr kumimoji="1" lang="zh-CN" altLang="en-US" dirty="0"/>
          </a:p>
        </p:txBody>
      </p:sp>
      <p:sp>
        <p:nvSpPr>
          <p:cNvPr id="163" name="文本框 162">
            <a:extLst>
              <a:ext uri="{FF2B5EF4-FFF2-40B4-BE49-F238E27FC236}">
                <a16:creationId xmlns:a16="http://schemas.microsoft.com/office/drawing/2014/main" id="{91F6A1EC-7A77-0744-8954-D337546D337E}"/>
              </a:ext>
            </a:extLst>
          </p:cNvPr>
          <p:cNvSpPr txBox="1"/>
          <p:nvPr/>
        </p:nvSpPr>
        <p:spPr>
          <a:xfrm>
            <a:off x="8918153" y="769295"/>
            <a:ext cx="18165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/>
              <a:t>re</a:t>
            </a:r>
            <a:r>
              <a:rPr lang="en-US" altLang="zh-CN" dirty="0" err="1"/>
              <a:t>parameterized</a:t>
            </a:r>
            <a:endParaRPr lang="en-US" altLang="zh-CN" dirty="0"/>
          </a:p>
        </p:txBody>
      </p:sp>
      <p:sp>
        <p:nvSpPr>
          <p:cNvPr id="169" name="文本框 168">
            <a:extLst>
              <a:ext uri="{FF2B5EF4-FFF2-40B4-BE49-F238E27FC236}">
                <a16:creationId xmlns:a16="http://schemas.microsoft.com/office/drawing/2014/main" id="{56DD7FED-BF07-BD48-B2C9-4AEB0EA518BC}"/>
              </a:ext>
            </a:extLst>
          </p:cNvPr>
          <p:cNvSpPr txBox="1"/>
          <p:nvPr/>
        </p:nvSpPr>
        <p:spPr>
          <a:xfrm>
            <a:off x="6210230" y="5127577"/>
            <a:ext cx="290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z</a:t>
            </a:r>
          </a:p>
        </p:txBody>
      </p:sp>
      <p:sp>
        <p:nvSpPr>
          <p:cNvPr id="170" name="文本框 169">
            <a:extLst>
              <a:ext uri="{FF2B5EF4-FFF2-40B4-BE49-F238E27FC236}">
                <a16:creationId xmlns:a16="http://schemas.microsoft.com/office/drawing/2014/main" id="{455B8E95-051B-4746-94DF-1DA44DA96A3A}"/>
              </a:ext>
            </a:extLst>
          </p:cNvPr>
          <p:cNvSpPr txBox="1"/>
          <p:nvPr/>
        </p:nvSpPr>
        <p:spPr>
          <a:xfrm>
            <a:off x="6221735" y="5450437"/>
            <a:ext cx="2584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t</a:t>
            </a:r>
            <a:endParaRPr kumimoji="1" lang="zh-CN" altLang="en-US" dirty="0"/>
          </a:p>
        </p:txBody>
      </p:sp>
      <p:sp>
        <p:nvSpPr>
          <p:cNvPr id="171" name="文本框 170">
            <a:extLst>
              <a:ext uri="{FF2B5EF4-FFF2-40B4-BE49-F238E27FC236}">
                <a16:creationId xmlns:a16="http://schemas.microsoft.com/office/drawing/2014/main" id="{9C17F9A1-E273-1648-A59A-EABED478B891}"/>
              </a:ext>
            </a:extLst>
          </p:cNvPr>
          <p:cNvSpPr txBox="1"/>
          <p:nvPr/>
        </p:nvSpPr>
        <p:spPr>
          <a:xfrm>
            <a:off x="6048375" y="5813511"/>
            <a:ext cx="455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err="1"/>
              <a:t>x_t</a:t>
            </a:r>
            <a:endParaRPr kumimoji="1" lang="zh-CN" altLang="en-US" dirty="0"/>
          </a:p>
        </p:txBody>
      </p:sp>
      <p:sp>
        <p:nvSpPr>
          <p:cNvPr id="173" name="文本框 172">
            <a:extLst>
              <a:ext uri="{FF2B5EF4-FFF2-40B4-BE49-F238E27FC236}">
                <a16:creationId xmlns:a16="http://schemas.microsoft.com/office/drawing/2014/main" id="{6ED88185-C69B-824D-9D51-05EC9B4829D3}"/>
              </a:ext>
            </a:extLst>
          </p:cNvPr>
          <p:cNvSpPr txBox="1"/>
          <p:nvPr/>
        </p:nvSpPr>
        <p:spPr>
          <a:xfrm>
            <a:off x="6534755" y="5440728"/>
            <a:ext cx="16417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[t, sin(t), cos(t)]</a:t>
            </a:r>
            <a:endParaRPr kumimoji="1" lang="zh-CN" altLang="en-US" dirty="0"/>
          </a:p>
        </p:txBody>
      </p:sp>
      <p:cxnSp>
        <p:nvCxnSpPr>
          <p:cNvPr id="174" name="直线箭头连接符 173">
            <a:extLst>
              <a:ext uri="{FF2B5EF4-FFF2-40B4-BE49-F238E27FC236}">
                <a16:creationId xmlns:a16="http://schemas.microsoft.com/office/drawing/2014/main" id="{AD0DFE4B-2202-014D-820F-46F34CDE91BC}"/>
              </a:ext>
            </a:extLst>
          </p:cNvPr>
          <p:cNvCxnSpPr>
            <a:cxnSpLocks/>
            <a:stCxn id="169" idx="3"/>
          </p:cNvCxnSpPr>
          <p:nvPr/>
        </p:nvCxnSpPr>
        <p:spPr>
          <a:xfrm flipV="1">
            <a:off x="6500694" y="5307242"/>
            <a:ext cx="1879612" cy="5001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直线箭头连接符 174">
            <a:extLst>
              <a:ext uri="{FF2B5EF4-FFF2-40B4-BE49-F238E27FC236}">
                <a16:creationId xmlns:a16="http://schemas.microsoft.com/office/drawing/2014/main" id="{3C6BED7F-37F4-9A42-A9E3-4A036921DAA5}"/>
              </a:ext>
            </a:extLst>
          </p:cNvPr>
          <p:cNvCxnSpPr>
            <a:cxnSpLocks/>
          </p:cNvCxnSpPr>
          <p:nvPr/>
        </p:nvCxnSpPr>
        <p:spPr>
          <a:xfrm flipV="1">
            <a:off x="6402157" y="5994729"/>
            <a:ext cx="1978149" cy="1078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直线箭头连接符 175">
            <a:extLst>
              <a:ext uri="{FF2B5EF4-FFF2-40B4-BE49-F238E27FC236}">
                <a16:creationId xmlns:a16="http://schemas.microsoft.com/office/drawing/2014/main" id="{4120895F-2178-8A47-A849-8075BA217F54}"/>
              </a:ext>
            </a:extLst>
          </p:cNvPr>
          <p:cNvCxnSpPr>
            <a:cxnSpLocks/>
          </p:cNvCxnSpPr>
          <p:nvPr/>
        </p:nvCxnSpPr>
        <p:spPr>
          <a:xfrm>
            <a:off x="8037393" y="5648464"/>
            <a:ext cx="24525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7" name="组合 176">
            <a:extLst>
              <a:ext uri="{FF2B5EF4-FFF2-40B4-BE49-F238E27FC236}">
                <a16:creationId xmlns:a16="http://schemas.microsoft.com/office/drawing/2014/main" id="{5717134A-42B1-D343-8318-14C58F28D2AD}"/>
              </a:ext>
            </a:extLst>
          </p:cNvPr>
          <p:cNvGrpSpPr/>
          <p:nvPr/>
        </p:nvGrpSpPr>
        <p:grpSpPr>
          <a:xfrm>
            <a:off x="8230497" y="5477159"/>
            <a:ext cx="299618" cy="332901"/>
            <a:chOff x="4876749" y="2343705"/>
            <a:chExt cx="463823" cy="517567"/>
          </a:xfrm>
        </p:grpSpPr>
        <p:sp>
          <p:nvSpPr>
            <p:cNvPr id="178" name="椭圆 177">
              <a:extLst>
                <a:ext uri="{FF2B5EF4-FFF2-40B4-BE49-F238E27FC236}">
                  <a16:creationId xmlns:a16="http://schemas.microsoft.com/office/drawing/2014/main" id="{02D70E7C-CB22-AD45-9BAF-825B237C3304}"/>
                </a:ext>
              </a:extLst>
            </p:cNvPr>
            <p:cNvSpPr/>
            <p:nvPr/>
          </p:nvSpPr>
          <p:spPr>
            <a:xfrm>
              <a:off x="4928661" y="2414208"/>
              <a:ext cx="360000" cy="3600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179" name="加号 178">
              <a:extLst>
                <a:ext uri="{FF2B5EF4-FFF2-40B4-BE49-F238E27FC236}">
                  <a16:creationId xmlns:a16="http://schemas.microsoft.com/office/drawing/2014/main" id="{01DE652F-A1F0-E44E-9F80-5B23A656FA1D}"/>
                </a:ext>
              </a:extLst>
            </p:cNvPr>
            <p:cNvSpPr/>
            <p:nvPr/>
          </p:nvSpPr>
          <p:spPr>
            <a:xfrm>
              <a:off x="4876749" y="2343705"/>
              <a:ext cx="463823" cy="517567"/>
            </a:xfrm>
            <a:prstGeom prst="mathPlus">
              <a:avLst>
                <a:gd name="adj1" fmla="val 0"/>
              </a:avLst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cxnSp>
        <p:nvCxnSpPr>
          <p:cNvPr id="180" name="直线箭头连接符 179">
            <a:extLst>
              <a:ext uri="{FF2B5EF4-FFF2-40B4-BE49-F238E27FC236}">
                <a16:creationId xmlns:a16="http://schemas.microsoft.com/office/drawing/2014/main" id="{B34C54C3-51DA-144B-AD0F-C62FE0076220}"/>
              </a:ext>
            </a:extLst>
          </p:cNvPr>
          <p:cNvCxnSpPr>
            <a:cxnSpLocks/>
            <a:endCxn id="179" idx="3"/>
          </p:cNvCxnSpPr>
          <p:nvPr/>
        </p:nvCxnSpPr>
        <p:spPr>
          <a:xfrm>
            <a:off x="8380306" y="5307242"/>
            <a:ext cx="0" cy="2140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1" name="直线箭头连接符 180">
            <a:extLst>
              <a:ext uri="{FF2B5EF4-FFF2-40B4-BE49-F238E27FC236}">
                <a16:creationId xmlns:a16="http://schemas.microsoft.com/office/drawing/2014/main" id="{F3057E3F-14F4-1444-95D7-7DA4D5F7854C}"/>
              </a:ext>
            </a:extLst>
          </p:cNvPr>
          <p:cNvCxnSpPr>
            <a:cxnSpLocks/>
          </p:cNvCxnSpPr>
          <p:nvPr/>
        </p:nvCxnSpPr>
        <p:spPr>
          <a:xfrm>
            <a:off x="8496582" y="5648464"/>
            <a:ext cx="24525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2" name="文本框 181">
            <a:extLst>
              <a:ext uri="{FF2B5EF4-FFF2-40B4-BE49-F238E27FC236}">
                <a16:creationId xmlns:a16="http://schemas.microsoft.com/office/drawing/2014/main" id="{0503DD90-90EF-954D-9439-9BE920344000}"/>
              </a:ext>
            </a:extLst>
          </p:cNvPr>
          <p:cNvSpPr txBox="1"/>
          <p:nvPr/>
        </p:nvSpPr>
        <p:spPr>
          <a:xfrm>
            <a:off x="8691248" y="5429786"/>
            <a:ext cx="559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/>
              <a:t>c_tx</a:t>
            </a:r>
            <a:endParaRPr kumimoji="1" lang="zh-CN" altLang="en-US" dirty="0"/>
          </a:p>
        </p:txBody>
      </p:sp>
      <p:cxnSp>
        <p:nvCxnSpPr>
          <p:cNvPr id="183" name="直线箭头连接符 182">
            <a:extLst>
              <a:ext uri="{FF2B5EF4-FFF2-40B4-BE49-F238E27FC236}">
                <a16:creationId xmlns:a16="http://schemas.microsoft.com/office/drawing/2014/main" id="{1D211DD1-54DE-B947-A0F1-22F62EB39758}"/>
              </a:ext>
            </a:extLst>
          </p:cNvPr>
          <p:cNvCxnSpPr>
            <a:cxnSpLocks/>
          </p:cNvCxnSpPr>
          <p:nvPr/>
        </p:nvCxnSpPr>
        <p:spPr>
          <a:xfrm>
            <a:off x="9304284" y="5464293"/>
            <a:ext cx="216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直线箭头连接符 183">
            <a:extLst>
              <a:ext uri="{FF2B5EF4-FFF2-40B4-BE49-F238E27FC236}">
                <a16:creationId xmlns:a16="http://schemas.microsoft.com/office/drawing/2014/main" id="{CB88E5A8-8C7B-934E-BD42-B6A81B80D7B6}"/>
              </a:ext>
            </a:extLst>
          </p:cNvPr>
          <p:cNvCxnSpPr>
            <a:cxnSpLocks/>
          </p:cNvCxnSpPr>
          <p:nvPr/>
        </p:nvCxnSpPr>
        <p:spPr>
          <a:xfrm>
            <a:off x="9304284" y="5769528"/>
            <a:ext cx="216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直线连接符 184">
            <a:extLst>
              <a:ext uri="{FF2B5EF4-FFF2-40B4-BE49-F238E27FC236}">
                <a16:creationId xmlns:a16="http://schemas.microsoft.com/office/drawing/2014/main" id="{528043CA-D12C-B94C-9ADE-23EE9F0BD3A9}"/>
              </a:ext>
            </a:extLst>
          </p:cNvPr>
          <p:cNvCxnSpPr>
            <a:cxnSpLocks/>
          </p:cNvCxnSpPr>
          <p:nvPr/>
        </p:nvCxnSpPr>
        <p:spPr>
          <a:xfrm>
            <a:off x="9197750" y="5636655"/>
            <a:ext cx="10653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6" name="直线箭头连接符 185">
            <a:extLst>
              <a:ext uri="{FF2B5EF4-FFF2-40B4-BE49-F238E27FC236}">
                <a16:creationId xmlns:a16="http://schemas.microsoft.com/office/drawing/2014/main" id="{796BD414-B488-1644-8799-A4E40194FF26}"/>
              </a:ext>
            </a:extLst>
          </p:cNvPr>
          <p:cNvCxnSpPr>
            <a:cxnSpLocks/>
          </p:cNvCxnSpPr>
          <p:nvPr/>
        </p:nvCxnSpPr>
        <p:spPr>
          <a:xfrm>
            <a:off x="9304284" y="5459376"/>
            <a:ext cx="0" cy="310152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7" name="文本框 186">
            <a:extLst>
              <a:ext uri="{FF2B5EF4-FFF2-40B4-BE49-F238E27FC236}">
                <a16:creationId xmlns:a16="http://schemas.microsoft.com/office/drawing/2014/main" id="{2701E532-86DD-4346-8CC8-070942AAD047}"/>
              </a:ext>
            </a:extLst>
          </p:cNvPr>
          <p:cNvSpPr txBox="1"/>
          <p:nvPr/>
        </p:nvSpPr>
        <p:spPr>
          <a:xfrm>
            <a:off x="9535880" y="5627055"/>
            <a:ext cx="644728" cy="324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en-US" altLang="zh-CN" b="1" dirty="0"/>
              <a:t>MLP</a:t>
            </a:r>
            <a:endParaRPr kumimoji="1" lang="zh-CN" altLang="en-US" b="1" dirty="0"/>
          </a:p>
        </p:txBody>
      </p:sp>
      <p:cxnSp>
        <p:nvCxnSpPr>
          <p:cNvPr id="188" name="直线箭头连接符 187">
            <a:extLst>
              <a:ext uri="{FF2B5EF4-FFF2-40B4-BE49-F238E27FC236}">
                <a16:creationId xmlns:a16="http://schemas.microsoft.com/office/drawing/2014/main" id="{94E01729-C1C4-0642-9DF4-1338ACDB214E}"/>
              </a:ext>
            </a:extLst>
          </p:cNvPr>
          <p:cNvCxnSpPr>
            <a:cxnSpLocks/>
          </p:cNvCxnSpPr>
          <p:nvPr/>
        </p:nvCxnSpPr>
        <p:spPr>
          <a:xfrm>
            <a:off x="10179088" y="5435516"/>
            <a:ext cx="30487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9" name="文本框 188">
                <a:extLst>
                  <a:ext uri="{FF2B5EF4-FFF2-40B4-BE49-F238E27FC236}">
                    <a16:creationId xmlns:a16="http://schemas.microsoft.com/office/drawing/2014/main" id="{02672DDD-E236-D246-AD19-4592CEDD0DF3}"/>
                  </a:ext>
                </a:extLst>
              </p:cNvPr>
              <p:cNvSpPr txBox="1"/>
              <p:nvPr/>
            </p:nvSpPr>
            <p:spPr>
              <a:xfrm>
                <a:off x="10403182" y="5219061"/>
                <a:ext cx="3752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𝛾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89" name="文本框 188">
                <a:extLst>
                  <a:ext uri="{FF2B5EF4-FFF2-40B4-BE49-F238E27FC236}">
                    <a16:creationId xmlns:a16="http://schemas.microsoft.com/office/drawing/2014/main" id="{02672DDD-E236-D246-AD19-4592CEDD0D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03182" y="5219061"/>
                <a:ext cx="375231" cy="369332"/>
              </a:xfrm>
              <a:prstGeom prst="rect">
                <a:avLst/>
              </a:prstGeom>
              <a:blipFill>
                <a:blip r:embed="rId5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0" name="直线箭头连接符 189">
            <a:extLst>
              <a:ext uri="{FF2B5EF4-FFF2-40B4-BE49-F238E27FC236}">
                <a16:creationId xmlns:a16="http://schemas.microsoft.com/office/drawing/2014/main" id="{52135FE6-2ED5-3344-ABC6-A28F9DA0F110}"/>
              </a:ext>
            </a:extLst>
          </p:cNvPr>
          <p:cNvCxnSpPr>
            <a:cxnSpLocks/>
          </p:cNvCxnSpPr>
          <p:nvPr/>
        </p:nvCxnSpPr>
        <p:spPr>
          <a:xfrm>
            <a:off x="10179088" y="5791998"/>
            <a:ext cx="30487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1" name="文本框 190">
            <a:extLst>
              <a:ext uri="{FF2B5EF4-FFF2-40B4-BE49-F238E27FC236}">
                <a16:creationId xmlns:a16="http://schemas.microsoft.com/office/drawing/2014/main" id="{36D23F63-B0BF-3D49-8C1A-9E20D39D7E5D}"/>
              </a:ext>
            </a:extLst>
          </p:cNvPr>
          <p:cNvSpPr txBox="1"/>
          <p:nvPr/>
        </p:nvSpPr>
        <p:spPr>
          <a:xfrm>
            <a:off x="9535880" y="5264393"/>
            <a:ext cx="644728" cy="324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en-US" altLang="zh-CN" b="1" dirty="0"/>
              <a:t>MLP</a:t>
            </a:r>
            <a:endParaRPr kumimoji="1" lang="zh-CN" alt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2" name="文本框 191">
                <a:extLst>
                  <a:ext uri="{FF2B5EF4-FFF2-40B4-BE49-F238E27FC236}">
                    <a16:creationId xmlns:a16="http://schemas.microsoft.com/office/drawing/2014/main" id="{BF7467C9-6ADE-D348-B90B-FB54541CC5D0}"/>
                  </a:ext>
                </a:extLst>
              </p:cNvPr>
              <p:cNvSpPr txBox="1"/>
              <p:nvPr/>
            </p:nvSpPr>
            <p:spPr>
              <a:xfrm>
                <a:off x="10403181" y="5632512"/>
                <a:ext cx="3752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92" name="文本框 191">
                <a:extLst>
                  <a:ext uri="{FF2B5EF4-FFF2-40B4-BE49-F238E27FC236}">
                    <a16:creationId xmlns:a16="http://schemas.microsoft.com/office/drawing/2014/main" id="{BF7467C9-6ADE-D348-B90B-FB54541CC5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03181" y="5632512"/>
                <a:ext cx="37523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3" name="文本框 192">
            <a:extLst>
              <a:ext uri="{FF2B5EF4-FFF2-40B4-BE49-F238E27FC236}">
                <a16:creationId xmlns:a16="http://schemas.microsoft.com/office/drawing/2014/main" id="{82BB9227-A24A-1748-BE75-4BA019161F6E}"/>
              </a:ext>
            </a:extLst>
          </p:cNvPr>
          <p:cNvSpPr txBox="1"/>
          <p:nvPr/>
        </p:nvSpPr>
        <p:spPr>
          <a:xfrm>
            <a:off x="8393227" y="5843513"/>
            <a:ext cx="644728" cy="324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en-US" altLang="zh-CN" b="1" dirty="0"/>
              <a:t>MLP</a:t>
            </a:r>
            <a:endParaRPr kumimoji="1" lang="zh-CN" altLang="en-US" b="1" dirty="0"/>
          </a:p>
        </p:txBody>
      </p:sp>
      <p:cxnSp>
        <p:nvCxnSpPr>
          <p:cNvPr id="194" name="直线箭头连接符 193">
            <a:extLst>
              <a:ext uri="{FF2B5EF4-FFF2-40B4-BE49-F238E27FC236}">
                <a16:creationId xmlns:a16="http://schemas.microsoft.com/office/drawing/2014/main" id="{9044A53D-FF19-1C49-9456-BF563748E595}"/>
              </a:ext>
            </a:extLst>
          </p:cNvPr>
          <p:cNvCxnSpPr>
            <a:cxnSpLocks/>
          </p:cNvCxnSpPr>
          <p:nvPr/>
        </p:nvCxnSpPr>
        <p:spPr>
          <a:xfrm flipV="1">
            <a:off x="9037955" y="6050825"/>
            <a:ext cx="1446005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直线箭头连接符 194">
            <a:extLst>
              <a:ext uri="{FF2B5EF4-FFF2-40B4-BE49-F238E27FC236}">
                <a16:creationId xmlns:a16="http://schemas.microsoft.com/office/drawing/2014/main" id="{D93C8466-AF05-704D-9377-946D67966E7C}"/>
              </a:ext>
            </a:extLst>
          </p:cNvPr>
          <p:cNvCxnSpPr>
            <a:cxnSpLocks/>
          </p:cNvCxnSpPr>
          <p:nvPr/>
        </p:nvCxnSpPr>
        <p:spPr>
          <a:xfrm>
            <a:off x="10671380" y="5423454"/>
            <a:ext cx="216000" cy="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6" name="文本框 195">
                <a:extLst>
                  <a:ext uri="{FF2B5EF4-FFF2-40B4-BE49-F238E27FC236}">
                    <a16:creationId xmlns:a16="http://schemas.microsoft.com/office/drawing/2014/main" id="{90F53D83-97B2-CE47-A62E-030853BD5DD6}"/>
                  </a:ext>
                </a:extLst>
              </p:cNvPr>
              <p:cNvSpPr txBox="1"/>
              <p:nvPr/>
            </p:nvSpPr>
            <p:spPr>
              <a:xfrm>
                <a:off x="11113601" y="5591661"/>
                <a:ext cx="99001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𝛾</m:t>
                      </m:r>
                      <m:sSubSup>
                        <m:sSubSup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96" name="文本框 195">
                <a:extLst>
                  <a:ext uri="{FF2B5EF4-FFF2-40B4-BE49-F238E27FC236}">
                    <a16:creationId xmlns:a16="http://schemas.microsoft.com/office/drawing/2014/main" id="{90F53D83-97B2-CE47-A62E-030853BD5D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13601" y="5591661"/>
                <a:ext cx="990015" cy="369332"/>
              </a:xfrm>
              <a:prstGeom prst="rect">
                <a:avLst/>
              </a:prstGeom>
              <a:blipFill>
                <a:blip r:embed="rId7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7" name="文本框 196">
                <a:extLst>
                  <a:ext uri="{FF2B5EF4-FFF2-40B4-BE49-F238E27FC236}">
                    <a16:creationId xmlns:a16="http://schemas.microsoft.com/office/drawing/2014/main" id="{F37AA905-B815-224E-97CF-BCF8BEE6A9C8}"/>
                  </a:ext>
                </a:extLst>
              </p:cNvPr>
              <p:cNvSpPr txBox="1"/>
              <p:nvPr/>
            </p:nvSpPr>
            <p:spPr>
              <a:xfrm>
                <a:off x="10347772" y="5858522"/>
                <a:ext cx="45615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97" name="文本框 196">
                <a:extLst>
                  <a:ext uri="{FF2B5EF4-FFF2-40B4-BE49-F238E27FC236}">
                    <a16:creationId xmlns:a16="http://schemas.microsoft.com/office/drawing/2014/main" id="{F37AA905-B815-224E-97CF-BCF8BEE6A9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47772" y="5858522"/>
                <a:ext cx="456151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8" name="直线箭头连接符 197">
            <a:extLst>
              <a:ext uri="{FF2B5EF4-FFF2-40B4-BE49-F238E27FC236}">
                <a16:creationId xmlns:a16="http://schemas.microsoft.com/office/drawing/2014/main" id="{D04E4FD3-E95C-D44C-8FE3-9EE417D0F324}"/>
              </a:ext>
            </a:extLst>
          </p:cNvPr>
          <p:cNvCxnSpPr>
            <a:cxnSpLocks/>
          </p:cNvCxnSpPr>
          <p:nvPr/>
        </p:nvCxnSpPr>
        <p:spPr>
          <a:xfrm>
            <a:off x="10671380" y="6044492"/>
            <a:ext cx="216000" cy="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直线箭头连接符 198">
            <a:extLst>
              <a:ext uri="{FF2B5EF4-FFF2-40B4-BE49-F238E27FC236}">
                <a16:creationId xmlns:a16="http://schemas.microsoft.com/office/drawing/2014/main" id="{3A132772-BC58-6F41-8DAB-F8E41BBE208F}"/>
              </a:ext>
            </a:extLst>
          </p:cNvPr>
          <p:cNvCxnSpPr>
            <a:cxnSpLocks/>
          </p:cNvCxnSpPr>
          <p:nvPr/>
        </p:nvCxnSpPr>
        <p:spPr>
          <a:xfrm>
            <a:off x="10880777" y="5420061"/>
            <a:ext cx="0" cy="624431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直线箭头连接符 199">
            <a:extLst>
              <a:ext uri="{FF2B5EF4-FFF2-40B4-BE49-F238E27FC236}">
                <a16:creationId xmlns:a16="http://schemas.microsoft.com/office/drawing/2014/main" id="{BF15975C-6095-284A-BD92-B11406EC0644}"/>
              </a:ext>
            </a:extLst>
          </p:cNvPr>
          <p:cNvCxnSpPr>
            <a:cxnSpLocks/>
          </p:cNvCxnSpPr>
          <p:nvPr/>
        </p:nvCxnSpPr>
        <p:spPr>
          <a:xfrm>
            <a:off x="10671380" y="5781583"/>
            <a:ext cx="50315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上下箭头 200">
            <a:extLst>
              <a:ext uri="{FF2B5EF4-FFF2-40B4-BE49-F238E27FC236}">
                <a16:creationId xmlns:a16="http://schemas.microsoft.com/office/drawing/2014/main" id="{2F862C29-33A2-CA4F-9860-74471657AFEA}"/>
              </a:ext>
            </a:extLst>
          </p:cNvPr>
          <p:cNvSpPr/>
          <p:nvPr/>
        </p:nvSpPr>
        <p:spPr>
          <a:xfrm>
            <a:off x="9000766" y="3274909"/>
            <a:ext cx="125394" cy="1913897"/>
          </a:xfrm>
          <a:prstGeom prst="up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10" name="直线箭头连接符 209">
            <a:extLst>
              <a:ext uri="{FF2B5EF4-FFF2-40B4-BE49-F238E27FC236}">
                <a16:creationId xmlns:a16="http://schemas.microsoft.com/office/drawing/2014/main" id="{8C01B4C2-4563-FE44-BD05-D94A4D2A7EAE}"/>
              </a:ext>
            </a:extLst>
          </p:cNvPr>
          <p:cNvCxnSpPr>
            <a:cxnSpLocks/>
          </p:cNvCxnSpPr>
          <p:nvPr/>
        </p:nvCxnSpPr>
        <p:spPr>
          <a:xfrm>
            <a:off x="6402157" y="5644809"/>
            <a:ext cx="24525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7" name="矩形 216">
            <a:extLst>
              <a:ext uri="{FF2B5EF4-FFF2-40B4-BE49-F238E27FC236}">
                <a16:creationId xmlns:a16="http://schemas.microsoft.com/office/drawing/2014/main" id="{CEA2558F-A357-7B44-B678-AF092FA6A660}"/>
              </a:ext>
            </a:extLst>
          </p:cNvPr>
          <p:cNvSpPr/>
          <p:nvPr/>
        </p:nvSpPr>
        <p:spPr>
          <a:xfrm>
            <a:off x="6048258" y="5215666"/>
            <a:ext cx="5986623" cy="1076140"/>
          </a:xfrm>
          <a:prstGeom prst="rect">
            <a:avLst/>
          </a:prstGeom>
          <a:noFill/>
          <a:ln w="19050"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8" name="文本框 217">
            <a:extLst>
              <a:ext uri="{FF2B5EF4-FFF2-40B4-BE49-F238E27FC236}">
                <a16:creationId xmlns:a16="http://schemas.microsoft.com/office/drawing/2014/main" id="{CFAD77D4-1D05-2341-9974-EF537A296244}"/>
              </a:ext>
            </a:extLst>
          </p:cNvPr>
          <p:cNvSpPr txBox="1"/>
          <p:nvPr/>
        </p:nvSpPr>
        <p:spPr>
          <a:xfrm>
            <a:off x="9287318" y="4892805"/>
            <a:ext cx="19864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i="1" dirty="0">
                <a:solidFill>
                  <a:schemeClr val="bg2">
                    <a:lumMod val="50000"/>
                  </a:schemeClr>
                </a:solidFill>
              </a:rPr>
              <a:t>Improvement: </a:t>
            </a:r>
            <a:r>
              <a:rPr kumimoji="1" lang="en-US" altLang="zh-CN" sz="1600" i="1" dirty="0" err="1">
                <a:solidFill>
                  <a:schemeClr val="bg2">
                    <a:lumMod val="50000"/>
                  </a:schemeClr>
                </a:solidFill>
              </a:rPr>
              <a:t>AdaIn</a:t>
            </a:r>
            <a:endParaRPr kumimoji="1" lang="zh-CN" altLang="en-US" sz="1600" i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19" name="矩形 218">
            <a:extLst>
              <a:ext uri="{FF2B5EF4-FFF2-40B4-BE49-F238E27FC236}">
                <a16:creationId xmlns:a16="http://schemas.microsoft.com/office/drawing/2014/main" id="{A482330C-CF4F-6947-A136-909A3D639DD1}"/>
              </a:ext>
            </a:extLst>
          </p:cNvPr>
          <p:cNvSpPr/>
          <p:nvPr/>
        </p:nvSpPr>
        <p:spPr>
          <a:xfrm>
            <a:off x="49865" y="414823"/>
            <a:ext cx="4000738" cy="1323162"/>
          </a:xfrm>
          <a:prstGeom prst="rect">
            <a:avLst/>
          </a:prstGeom>
          <a:noFill/>
          <a:ln w="19050"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9" name="梯形 118">
            <a:extLst>
              <a:ext uri="{FF2B5EF4-FFF2-40B4-BE49-F238E27FC236}">
                <a16:creationId xmlns:a16="http://schemas.microsoft.com/office/drawing/2014/main" id="{6EE61D68-5AD5-C345-ABCD-B4C27ABEDABF}"/>
              </a:ext>
            </a:extLst>
          </p:cNvPr>
          <p:cNvSpPr/>
          <p:nvPr/>
        </p:nvSpPr>
        <p:spPr>
          <a:xfrm rot="5400000">
            <a:off x="5480094" y="2340491"/>
            <a:ext cx="1072055" cy="959310"/>
          </a:xfrm>
          <a:prstGeom prst="trapezoid">
            <a:avLst>
              <a:gd name="adj" fmla="val 24421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20" name="文本框 119">
            <a:extLst>
              <a:ext uri="{FF2B5EF4-FFF2-40B4-BE49-F238E27FC236}">
                <a16:creationId xmlns:a16="http://schemas.microsoft.com/office/drawing/2014/main" id="{8098E144-3F89-F841-8011-F16FADE28B60}"/>
              </a:ext>
            </a:extLst>
          </p:cNvPr>
          <p:cNvSpPr txBox="1"/>
          <p:nvPr/>
        </p:nvSpPr>
        <p:spPr>
          <a:xfrm>
            <a:off x="5598502" y="2496980"/>
            <a:ext cx="9941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Encoder</a:t>
            </a:r>
          </a:p>
          <a:p>
            <a:r>
              <a:rPr kumimoji="1" lang="en-US" altLang="zh-CN" dirty="0"/>
              <a:t>   (AE)</a:t>
            </a:r>
            <a:endParaRPr kumimoji="1" lang="zh-CN" altLang="en-US" dirty="0"/>
          </a:p>
        </p:txBody>
      </p:sp>
      <p:cxnSp>
        <p:nvCxnSpPr>
          <p:cNvPr id="134" name="直线箭头连接符 133">
            <a:extLst>
              <a:ext uri="{FF2B5EF4-FFF2-40B4-BE49-F238E27FC236}">
                <a16:creationId xmlns:a16="http://schemas.microsoft.com/office/drawing/2014/main" id="{BE5332EE-8308-2A4D-9FCE-2CA86E8BE7CD}"/>
              </a:ext>
            </a:extLst>
          </p:cNvPr>
          <p:cNvCxnSpPr>
            <a:cxnSpLocks/>
          </p:cNvCxnSpPr>
          <p:nvPr/>
        </p:nvCxnSpPr>
        <p:spPr>
          <a:xfrm flipV="1">
            <a:off x="6480172" y="2840544"/>
            <a:ext cx="284883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文本框 103">
            <a:extLst>
              <a:ext uri="{FF2B5EF4-FFF2-40B4-BE49-F238E27FC236}">
                <a16:creationId xmlns:a16="http://schemas.microsoft.com/office/drawing/2014/main" id="{F1B1DF4B-E0A1-1A44-949A-19805FC6CCF9}"/>
              </a:ext>
            </a:extLst>
          </p:cNvPr>
          <p:cNvSpPr txBox="1"/>
          <p:nvPr/>
        </p:nvSpPr>
        <p:spPr>
          <a:xfrm>
            <a:off x="10115263" y="-104872"/>
            <a:ext cx="21900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200" dirty="0">
                <a:solidFill>
                  <a:schemeClr val="bg1"/>
                </a:solidFill>
                <a:highlight>
                  <a:srgbClr val="000080"/>
                </a:highlight>
              </a:rPr>
              <a:t>Workflow 3</a:t>
            </a:r>
            <a:endParaRPr kumimoji="1" lang="zh-CN" altLang="en-US" sz="3200" dirty="0">
              <a:solidFill>
                <a:schemeClr val="bg1"/>
              </a:solidFill>
              <a:highlight>
                <a:srgbClr val="00008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8111175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BB81B018-E87C-134A-84C1-BAA068198826}"/>
              </a:ext>
            </a:extLst>
          </p:cNvPr>
          <p:cNvSpPr/>
          <p:nvPr/>
        </p:nvSpPr>
        <p:spPr>
          <a:xfrm>
            <a:off x="178231" y="452017"/>
            <a:ext cx="1188000" cy="1188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GT</a:t>
            </a:r>
            <a:endParaRPr kumimoji="1" lang="zh-CN" altLang="en-US" dirty="0"/>
          </a:p>
        </p:txBody>
      </p:sp>
      <p:sp>
        <p:nvSpPr>
          <p:cNvPr id="5" name="梯形 4">
            <a:extLst>
              <a:ext uri="{FF2B5EF4-FFF2-40B4-BE49-F238E27FC236}">
                <a16:creationId xmlns:a16="http://schemas.microsoft.com/office/drawing/2014/main" id="{B6FBBBDC-02DE-8C40-AE43-6EA96400F789}"/>
              </a:ext>
            </a:extLst>
          </p:cNvPr>
          <p:cNvSpPr/>
          <p:nvPr/>
        </p:nvSpPr>
        <p:spPr>
          <a:xfrm rot="5400000">
            <a:off x="2730869" y="574288"/>
            <a:ext cx="1072055" cy="959310"/>
          </a:xfrm>
          <a:prstGeom prst="trapezoid">
            <a:avLst>
              <a:gd name="adj" fmla="val 24421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cxnSp>
        <p:nvCxnSpPr>
          <p:cNvPr id="6" name="直线箭头连接符 5">
            <a:extLst>
              <a:ext uri="{FF2B5EF4-FFF2-40B4-BE49-F238E27FC236}">
                <a16:creationId xmlns:a16="http://schemas.microsoft.com/office/drawing/2014/main" id="{60ECEAE7-D2B3-0D48-A8FA-884399BAF42C}"/>
              </a:ext>
            </a:extLst>
          </p:cNvPr>
          <p:cNvCxnSpPr>
            <a:cxnSpLocks/>
            <a:stCxn id="4" idx="3"/>
            <a:endCxn id="5" idx="2"/>
          </p:cNvCxnSpPr>
          <p:nvPr/>
        </p:nvCxnSpPr>
        <p:spPr>
          <a:xfrm>
            <a:off x="1366231" y="1046017"/>
            <a:ext cx="1421011" cy="79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D63440F7-D7A4-F740-8A61-E76E3FB15287}"/>
              </a:ext>
            </a:extLst>
          </p:cNvPr>
          <p:cNvSpPr txBox="1"/>
          <p:nvPr/>
        </p:nvSpPr>
        <p:spPr>
          <a:xfrm>
            <a:off x="2787241" y="854716"/>
            <a:ext cx="994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Encoder</a:t>
            </a:r>
            <a:endParaRPr kumimoji="1" lang="zh-CN" altLang="en-US" dirty="0"/>
          </a:p>
        </p:txBody>
      </p:sp>
      <p:cxnSp>
        <p:nvCxnSpPr>
          <p:cNvPr id="8" name="直线箭头连接符 7">
            <a:extLst>
              <a:ext uri="{FF2B5EF4-FFF2-40B4-BE49-F238E27FC236}">
                <a16:creationId xmlns:a16="http://schemas.microsoft.com/office/drawing/2014/main" id="{D1EC1B30-2E97-7B47-B0BD-103BAC44DC1C}"/>
              </a:ext>
            </a:extLst>
          </p:cNvPr>
          <p:cNvCxnSpPr>
            <a:cxnSpLocks/>
            <a:stCxn id="7" idx="3"/>
            <a:endCxn id="9" idx="1"/>
          </p:cNvCxnSpPr>
          <p:nvPr/>
        </p:nvCxnSpPr>
        <p:spPr>
          <a:xfrm>
            <a:off x="3781424" y="1039382"/>
            <a:ext cx="3000643" cy="66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9366B558-6C47-0E4F-AC19-59B0650658C4}"/>
              </a:ext>
            </a:extLst>
          </p:cNvPr>
          <p:cNvSpPr/>
          <p:nvPr/>
        </p:nvSpPr>
        <p:spPr>
          <a:xfrm>
            <a:off x="6782067" y="911945"/>
            <a:ext cx="720000" cy="26814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z</a:t>
            </a:r>
            <a:endParaRPr kumimoji="1" lang="zh-CN" altLang="en-US" dirty="0"/>
          </a:p>
        </p:txBody>
      </p:sp>
      <p:sp>
        <p:nvSpPr>
          <p:cNvPr id="10" name="上下箭头 9">
            <a:extLst>
              <a:ext uri="{FF2B5EF4-FFF2-40B4-BE49-F238E27FC236}">
                <a16:creationId xmlns:a16="http://schemas.microsoft.com/office/drawing/2014/main" id="{A531A614-998F-1A43-AF4C-95DA8DBE2714}"/>
              </a:ext>
            </a:extLst>
          </p:cNvPr>
          <p:cNvSpPr/>
          <p:nvPr/>
        </p:nvSpPr>
        <p:spPr>
          <a:xfrm>
            <a:off x="699164" y="1702823"/>
            <a:ext cx="105036" cy="246434"/>
          </a:xfrm>
          <a:prstGeom prst="up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BE220BA9-0E88-5040-9682-3C7639412401}"/>
              </a:ext>
            </a:extLst>
          </p:cNvPr>
          <p:cNvGrpSpPr/>
          <p:nvPr/>
        </p:nvGrpSpPr>
        <p:grpSpPr>
          <a:xfrm>
            <a:off x="178231" y="1949257"/>
            <a:ext cx="1188000" cy="1445812"/>
            <a:chOff x="808399" y="4683957"/>
            <a:chExt cx="1188000" cy="1445812"/>
          </a:xfrm>
        </p:grpSpPr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A37A9A01-11B2-E848-A31A-EEC9070D2E05}"/>
                </a:ext>
              </a:extLst>
            </p:cNvPr>
            <p:cNvSpPr txBox="1"/>
            <p:nvPr/>
          </p:nvSpPr>
          <p:spPr>
            <a:xfrm>
              <a:off x="808399" y="4683957"/>
              <a:ext cx="1188000" cy="36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dirty="0"/>
                <a:t>x_0</a:t>
              </a:r>
              <a:endParaRPr kumimoji="1" lang="zh-CN" altLang="en-US" dirty="0"/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B1F41509-5CA6-9C46-9650-AA2ACE9CB5CF}"/>
                </a:ext>
              </a:extLst>
            </p:cNvPr>
            <p:cNvSpPr txBox="1"/>
            <p:nvPr/>
          </p:nvSpPr>
          <p:spPr>
            <a:xfrm>
              <a:off x="808399" y="5042197"/>
              <a:ext cx="1188000" cy="36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dirty="0"/>
                <a:t>x_1</a:t>
              </a:r>
              <a:endParaRPr kumimoji="1" lang="zh-CN" altLang="en-US" dirty="0"/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A6D0ADF0-2C37-9543-AD2A-BAE003D6B3E8}"/>
                </a:ext>
              </a:extLst>
            </p:cNvPr>
            <p:cNvSpPr txBox="1"/>
            <p:nvPr/>
          </p:nvSpPr>
          <p:spPr>
            <a:xfrm>
              <a:off x="808399" y="5403007"/>
              <a:ext cx="1188000" cy="36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dirty="0"/>
                <a:t>…</a:t>
              </a:r>
              <a:endParaRPr kumimoji="1" lang="zh-CN" altLang="en-US" dirty="0"/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388E3C6A-48C1-7548-B6E7-F4EE7F8C3518}"/>
                </a:ext>
              </a:extLst>
            </p:cNvPr>
            <p:cNvSpPr txBox="1"/>
            <p:nvPr/>
          </p:nvSpPr>
          <p:spPr>
            <a:xfrm>
              <a:off x="808399" y="5760437"/>
              <a:ext cx="1188000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dirty="0" err="1"/>
                <a:t>x_n</a:t>
              </a:r>
              <a:endParaRPr kumimoji="1" lang="zh-CN" altLang="en-US" dirty="0"/>
            </a:p>
          </p:txBody>
        </p:sp>
      </p:grpSp>
      <p:cxnSp>
        <p:nvCxnSpPr>
          <p:cNvPr id="16" name="直线箭头连接符 15">
            <a:extLst>
              <a:ext uri="{FF2B5EF4-FFF2-40B4-BE49-F238E27FC236}">
                <a16:creationId xmlns:a16="http://schemas.microsoft.com/office/drawing/2014/main" id="{A10928D7-B8A3-4A40-B771-C7B0F76A52B9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1366231" y="2848307"/>
            <a:ext cx="830174" cy="27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1CE1C5E0-65EF-D84E-9C0F-74574CE0F096}"/>
                  </a:ext>
                </a:extLst>
              </p:cNvPr>
              <p:cNvSpPr txBox="1"/>
              <p:nvPr/>
            </p:nvSpPr>
            <p:spPr>
              <a:xfrm>
                <a:off x="6184319" y="2131240"/>
                <a:ext cx="79398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dirty="0"/>
                  <a:t>noise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𝑟𝑎𝑛𝑑</m:t>
                          </m:r>
                        </m:sub>
                      </m:sSub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1CE1C5E0-65EF-D84E-9C0F-74574CE0F0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4319" y="2131240"/>
                <a:ext cx="793985" cy="646331"/>
              </a:xfrm>
              <a:prstGeom prst="rect">
                <a:avLst/>
              </a:prstGeom>
              <a:blipFill>
                <a:blip r:embed="rId2"/>
                <a:stretch>
                  <a:fillRect l="-6349" t="-58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直线箭头连接符 32">
            <a:extLst>
              <a:ext uri="{FF2B5EF4-FFF2-40B4-BE49-F238E27FC236}">
                <a16:creationId xmlns:a16="http://schemas.microsoft.com/office/drawing/2014/main" id="{75F69A82-3E01-2847-A0A3-91E546CAA7B8}"/>
              </a:ext>
            </a:extLst>
          </p:cNvPr>
          <p:cNvCxnSpPr>
            <a:cxnSpLocks/>
          </p:cNvCxnSpPr>
          <p:nvPr/>
        </p:nvCxnSpPr>
        <p:spPr>
          <a:xfrm flipV="1">
            <a:off x="3424169" y="2787006"/>
            <a:ext cx="284883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线箭头连接符 95">
            <a:extLst>
              <a:ext uri="{FF2B5EF4-FFF2-40B4-BE49-F238E27FC236}">
                <a16:creationId xmlns:a16="http://schemas.microsoft.com/office/drawing/2014/main" id="{3ABF44E1-4FA6-1B49-91B9-9CD1A2A5D5A6}"/>
              </a:ext>
            </a:extLst>
          </p:cNvPr>
          <p:cNvCxnSpPr>
            <a:cxnSpLocks/>
          </p:cNvCxnSpPr>
          <p:nvPr/>
        </p:nvCxnSpPr>
        <p:spPr>
          <a:xfrm flipV="1">
            <a:off x="8109177" y="2782544"/>
            <a:ext cx="641261" cy="186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线箭头连接符 98">
            <a:extLst>
              <a:ext uri="{FF2B5EF4-FFF2-40B4-BE49-F238E27FC236}">
                <a16:creationId xmlns:a16="http://schemas.microsoft.com/office/drawing/2014/main" id="{09564174-201D-E642-80E4-D66974F31486}"/>
              </a:ext>
            </a:extLst>
          </p:cNvPr>
          <p:cNvCxnSpPr>
            <a:cxnSpLocks/>
          </p:cNvCxnSpPr>
          <p:nvPr/>
        </p:nvCxnSpPr>
        <p:spPr>
          <a:xfrm>
            <a:off x="6143997" y="2787153"/>
            <a:ext cx="775890" cy="1889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线箭头连接符 99">
            <a:extLst>
              <a:ext uri="{FF2B5EF4-FFF2-40B4-BE49-F238E27FC236}">
                <a16:creationId xmlns:a16="http://schemas.microsoft.com/office/drawing/2014/main" id="{40B63879-4CDB-9149-9109-9326BE909721}"/>
              </a:ext>
            </a:extLst>
          </p:cNvPr>
          <p:cNvCxnSpPr>
            <a:cxnSpLocks/>
          </p:cNvCxnSpPr>
          <p:nvPr/>
        </p:nvCxnSpPr>
        <p:spPr>
          <a:xfrm>
            <a:off x="8122464" y="1086161"/>
            <a:ext cx="0" cy="1530394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线箭头连接符 100">
            <a:extLst>
              <a:ext uri="{FF2B5EF4-FFF2-40B4-BE49-F238E27FC236}">
                <a16:creationId xmlns:a16="http://schemas.microsoft.com/office/drawing/2014/main" id="{624BC594-9D35-374E-97A2-623975504D00}"/>
              </a:ext>
            </a:extLst>
          </p:cNvPr>
          <p:cNvCxnSpPr>
            <a:cxnSpLocks/>
          </p:cNvCxnSpPr>
          <p:nvPr/>
        </p:nvCxnSpPr>
        <p:spPr>
          <a:xfrm flipV="1">
            <a:off x="8122464" y="2616555"/>
            <a:ext cx="564148" cy="27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线连接符 102">
            <a:extLst>
              <a:ext uri="{FF2B5EF4-FFF2-40B4-BE49-F238E27FC236}">
                <a16:creationId xmlns:a16="http://schemas.microsoft.com/office/drawing/2014/main" id="{2EAE98EF-C930-F145-861D-8CDE55D3A932}"/>
              </a:ext>
            </a:extLst>
          </p:cNvPr>
          <p:cNvCxnSpPr>
            <a:cxnSpLocks/>
          </p:cNvCxnSpPr>
          <p:nvPr/>
        </p:nvCxnSpPr>
        <p:spPr>
          <a:xfrm>
            <a:off x="7502067" y="1116089"/>
            <a:ext cx="62039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1" name="梯形 110">
            <a:extLst>
              <a:ext uri="{FF2B5EF4-FFF2-40B4-BE49-F238E27FC236}">
                <a16:creationId xmlns:a16="http://schemas.microsoft.com/office/drawing/2014/main" id="{402F10E8-0D44-B94E-9360-58F7C8146358}"/>
              </a:ext>
            </a:extLst>
          </p:cNvPr>
          <p:cNvSpPr/>
          <p:nvPr/>
        </p:nvSpPr>
        <p:spPr>
          <a:xfrm rot="5400000">
            <a:off x="8654990" y="2316268"/>
            <a:ext cx="1072055" cy="959310"/>
          </a:xfrm>
          <a:prstGeom prst="trapezoid">
            <a:avLst>
              <a:gd name="adj" fmla="val 24421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12" name="文本框 111">
            <a:extLst>
              <a:ext uri="{FF2B5EF4-FFF2-40B4-BE49-F238E27FC236}">
                <a16:creationId xmlns:a16="http://schemas.microsoft.com/office/drawing/2014/main" id="{47CFD05E-85A7-2544-B24F-E439BE23949F}"/>
              </a:ext>
            </a:extLst>
          </p:cNvPr>
          <p:cNvSpPr txBox="1"/>
          <p:nvPr/>
        </p:nvSpPr>
        <p:spPr>
          <a:xfrm>
            <a:off x="8686612" y="2549890"/>
            <a:ext cx="1061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Diffusion</a:t>
            </a:r>
            <a:endParaRPr kumimoji="1" lang="zh-CN" altLang="en-US" dirty="0"/>
          </a:p>
        </p:txBody>
      </p:sp>
      <p:cxnSp>
        <p:nvCxnSpPr>
          <p:cNvPr id="113" name="直线箭头连接符 112">
            <a:extLst>
              <a:ext uri="{FF2B5EF4-FFF2-40B4-BE49-F238E27FC236}">
                <a16:creationId xmlns:a16="http://schemas.microsoft.com/office/drawing/2014/main" id="{7CC0EDA7-21FD-704C-8AD2-45851C88975E}"/>
              </a:ext>
            </a:extLst>
          </p:cNvPr>
          <p:cNvCxnSpPr>
            <a:cxnSpLocks/>
          </p:cNvCxnSpPr>
          <p:nvPr/>
        </p:nvCxnSpPr>
        <p:spPr>
          <a:xfrm>
            <a:off x="9670073" y="2777571"/>
            <a:ext cx="71510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文本框 113">
                <a:extLst>
                  <a:ext uri="{FF2B5EF4-FFF2-40B4-BE49-F238E27FC236}">
                    <a16:creationId xmlns:a16="http://schemas.microsoft.com/office/drawing/2014/main" id="{00BC82B8-DF86-7543-8433-6BC2482D0A57}"/>
                  </a:ext>
                </a:extLst>
              </p:cNvPr>
              <p:cNvSpPr txBox="1"/>
              <p:nvPr/>
            </p:nvSpPr>
            <p:spPr>
              <a:xfrm>
                <a:off x="10485320" y="2619260"/>
                <a:ext cx="619016" cy="28257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1" lang="zh-CN" altLang="en-US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𝑛𝑜𝑖𝑠𝑒</m:t>
                              </m:r>
                            </m:e>
                          </m:acc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14" name="文本框 113">
                <a:extLst>
                  <a:ext uri="{FF2B5EF4-FFF2-40B4-BE49-F238E27FC236}">
                    <a16:creationId xmlns:a16="http://schemas.microsoft.com/office/drawing/2014/main" id="{00BC82B8-DF86-7543-8433-6BC2482D0A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85320" y="2619260"/>
                <a:ext cx="619016" cy="282578"/>
              </a:xfrm>
              <a:prstGeom prst="rect">
                <a:avLst/>
              </a:prstGeom>
              <a:blipFill>
                <a:blip r:embed="rId3"/>
                <a:stretch>
                  <a:fillRect l="-12245" t="-21739" r="-42857" b="-130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5" name="直线箭头连接符 114">
            <a:extLst>
              <a:ext uri="{FF2B5EF4-FFF2-40B4-BE49-F238E27FC236}">
                <a16:creationId xmlns:a16="http://schemas.microsoft.com/office/drawing/2014/main" id="{D3EFB297-B7A5-CB41-80C1-D70D4FB62FD4}"/>
              </a:ext>
            </a:extLst>
          </p:cNvPr>
          <p:cNvCxnSpPr>
            <a:cxnSpLocks/>
          </p:cNvCxnSpPr>
          <p:nvPr/>
        </p:nvCxnSpPr>
        <p:spPr>
          <a:xfrm>
            <a:off x="10785503" y="2873341"/>
            <a:ext cx="0" cy="52172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矩形 115">
                <a:extLst>
                  <a:ext uri="{FF2B5EF4-FFF2-40B4-BE49-F238E27FC236}">
                    <a16:creationId xmlns:a16="http://schemas.microsoft.com/office/drawing/2014/main" id="{BA698613-675C-2C42-8AA8-EE11E55A74A5}"/>
                  </a:ext>
                </a:extLst>
              </p:cNvPr>
              <p:cNvSpPr/>
              <p:nvPr/>
            </p:nvSpPr>
            <p:spPr>
              <a:xfrm>
                <a:off x="10396962" y="3331951"/>
                <a:ext cx="79573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𝑟𝑎𝑛𝑑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6" name="矩形 115">
                <a:extLst>
                  <a:ext uri="{FF2B5EF4-FFF2-40B4-BE49-F238E27FC236}">
                    <a16:creationId xmlns:a16="http://schemas.microsoft.com/office/drawing/2014/main" id="{BA698613-675C-2C42-8AA8-EE11E55A74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96962" y="3331951"/>
                <a:ext cx="795731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7" name="文本框 116">
            <a:extLst>
              <a:ext uri="{FF2B5EF4-FFF2-40B4-BE49-F238E27FC236}">
                <a16:creationId xmlns:a16="http://schemas.microsoft.com/office/drawing/2014/main" id="{DF5C8A57-057D-C94F-BE69-8EA9B98FC783}"/>
              </a:ext>
            </a:extLst>
          </p:cNvPr>
          <p:cNvSpPr txBox="1"/>
          <p:nvPr/>
        </p:nvSpPr>
        <p:spPr>
          <a:xfrm>
            <a:off x="10785503" y="2909277"/>
            <a:ext cx="1027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/>
              <a:t>mse</a:t>
            </a:r>
            <a:r>
              <a:rPr kumimoji="1" lang="en-US" altLang="zh-CN" dirty="0"/>
              <a:t> loss</a:t>
            </a:r>
            <a:endParaRPr kumimoji="1" lang="zh-CN" altLang="en-US" dirty="0"/>
          </a:p>
        </p:txBody>
      </p:sp>
      <p:cxnSp>
        <p:nvCxnSpPr>
          <p:cNvPr id="123" name="直线箭头连接符 122">
            <a:extLst>
              <a:ext uri="{FF2B5EF4-FFF2-40B4-BE49-F238E27FC236}">
                <a16:creationId xmlns:a16="http://schemas.microsoft.com/office/drawing/2014/main" id="{290DD234-0C34-9240-A5E0-55D4ADFD10AF}"/>
              </a:ext>
            </a:extLst>
          </p:cNvPr>
          <p:cNvCxnSpPr>
            <a:cxnSpLocks/>
          </p:cNvCxnSpPr>
          <p:nvPr/>
        </p:nvCxnSpPr>
        <p:spPr>
          <a:xfrm>
            <a:off x="7505562" y="1011571"/>
            <a:ext cx="135283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文本框 124">
            <a:extLst>
              <a:ext uri="{FF2B5EF4-FFF2-40B4-BE49-F238E27FC236}">
                <a16:creationId xmlns:a16="http://schemas.microsoft.com/office/drawing/2014/main" id="{C403ECE0-7DAA-7B47-BE7D-3A8581E9CEDF}"/>
              </a:ext>
            </a:extLst>
          </p:cNvPr>
          <p:cNvSpPr txBox="1"/>
          <p:nvPr/>
        </p:nvSpPr>
        <p:spPr>
          <a:xfrm>
            <a:off x="3987024" y="1927162"/>
            <a:ext cx="346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🀜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126" name="文本框 125">
            <a:extLst>
              <a:ext uri="{FF2B5EF4-FFF2-40B4-BE49-F238E27FC236}">
                <a16:creationId xmlns:a16="http://schemas.microsoft.com/office/drawing/2014/main" id="{3E520237-EF4F-564D-96E7-193BFE2F0742}"/>
              </a:ext>
            </a:extLst>
          </p:cNvPr>
          <p:cNvSpPr txBox="1"/>
          <p:nvPr/>
        </p:nvSpPr>
        <p:spPr>
          <a:xfrm>
            <a:off x="4659309" y="2366322"/>
            <a:ext cx="346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🀝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127" name="文本框 126">
            <a:extLst>
              <a:ext uri="{FF2B5EF4-FFF2-40B4-BE49-F238E27FC236}">
                <a16:creationId xmlns:a16="http://schemas.microsoft.com/office/drawing/2014/main" id="{A884226C-C2C5-2346-BC17-5F501522428F}"/>
              </a:ext>
            </a:extLst>
          </p:cNvPr>
          <p:cNvSpPr txBox="1"/>
          <p:nvPr/>
        </p:nvSpPr>
        <p:spPr>
          <a:xfrm>
            <a:off x="8340042" y="676685"/>
            <a:ext cx="346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🀞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128" name="文本框 127">
            <a:extLst>
              <a:ext uri="{FF2B5EF4-FFF2-40B4-BE49-F238E27FC236}">
                <a16:creationId xmlns:a16="http://schemas.microsoft.com/office/drawing/2014/main" id="{801BE7A9-235F-224D-8E0F-554D7C8BD4BE}"/>
              </a:ext>
            </a:extLst>
          </p:cNvPr>
          <p:cNvSpPr txBox="1"/>
          <p:nvPr/>
        </p:nvSpPr>
        <p:spPr>
          <a:xfrm>
            <a:off x="8170254" y="2277151"/>
            <a:ext cx="346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🀟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129" name="文本框 128">
            <a:extLst>
              <a:ext uri="{FF2B5EF4-FFF2-40B4-BE49-F238E27FC236}">
                <a16:creationId xmlns:a16="http://schemas.microsoft.com/office/drawing/2014/main" id="{0F50E5BF-B9B7-DA43-8B1C-EA1EA008A36F}"/>
              </a:ext>
            </a:extLst>
          </p:cNvPr>
          <p:cNvSpPr txBox="1"/>
          <p:nvPr/>
        </p:nvSpPr>
        <p:spPr>
          <a:xfrm>
            <a:off x="9042324" y="4887877"/>
            <a:ext cx="346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🀠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130" name="文本框 129">
            <a:extLst>
              <a:ext uri="{FF2B5EF4-FFF2-40B4-BE49-F238E27FC236}">
                <a16:creationId xmlns:a16="http://schemas.microsoft.com/office/drawing/2014/main" id="{F22857A1-D9AB-1448-A7A3-A8F9E896CD7C}"/>
              </a:ext>
            </a:extLst>
          </p:cNvPr>
          <p:cNvSpPr txBox="1"/>
          <p:nvPr/>
        </p:nvSpPr>
        <p:spPr>
          <a:xfrm>
            <a:off x="9901924" y="2399240"/>
            <a:ext cx="346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🀡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131" name="文本框 130">
            <a:extLst>
              <a:ext uri="{FF2B5EF4-FFF2-40B4-BE49-F238E27FC236}">
                <a16:creationId xmlns:a16="http://schemas.microsoft.com/office/drawing/2014/main" id="{FB1AF52C-780C-5B40-B54A-795B8F498DDF}"/>
              </a:ext>
            </a:extLst>
          </p:cNvPr>
          <p:cNvSpPr txBox="1"/>
          <p:nvPr/>
        </p:nvSpPr>
        <p:spPr>
          <a:xfrm>
            <a:off x="5156436" y="383853"/>
            <a:ext cx="409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🀙</a:t>
            </a:r>
            <a:r>
              <a:rPr kumimoji="1" lang="en-US" altLang="zh-CN" dirty="0"/>
              <a:t> </a:t>
            </a:r>
            <a:endParaRPr kumimoji="1" lang="zh-CN" altLang="en-US" dirty="0"/>
          </a:p>
        </p:txBody>
      </p:sp>
      <p:sp>
        <p:nvSpPr>
          <p:cNvPr id="132" name="文本框 131">
            <a:extLst>
              <a:ext uri="{FF2B5EF4-FFF2-40B4-BE49-F238E27FC236}">
                <a16:creationId xmlns:a16="http://schemas.microsoft.com/office/drawing/2014/main" id="{616A8EA1-BB25-4F4B-A029-D2C984DB602A}"/>
              </a:ext>
            </a:extLst>
          </p:cNvPr>
          <p:cNvSpPr txBox="1"/>
          <p:nvPr/>
        </p:nvSpPr>
        <p:spPr>
          <a:xfrm>
            <a:off x="348130" y="1618851"/>
            <a:ext cx="346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🀚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133" name="文本框 132">
            <a:extLst>
              <a:ext uri="{FF2B5EF4-FFF2-40B4-BE49-F238E27FC236}">
                <a16:creationId xmlns:a16="http://schemas.microsoft.com/office/drawing/2014/main" id="{D09387B6-06E6-1442-A2F1-C3D53C74179C}"/>
              </a:ext>
            </a:extLst>
          </p:cNvPr>
          <p:cNvSpPr txBox="1"/>
          <p:nvPr/>
        </p:nvSpPr>
        <p:spPr>
          <a:xfrm>
            <a:off x="1446955" y="1895339"/>
            <a:ext cx="346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🀛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149" name="文本框 148">
            <a:extLst>
              <a:ext uri="{FF2B5EF4-FFF2-40B4-BE49-F238E27FC236}">
                <a16:creationId xmlns:a16="http://schemas.microsoft.com/office/drawing/2014/main" id="{AAD2342D-BC4A-9343-B05D-6E67A3172983}"/>
              </a:ext>
            </a:extLst>
          </p:cNvPr>
          <p:cNvSpPr txBox="1"/>
          <p:nvPr/>
        </p:nvSpPr>
        <p:spPr>
          <a:xfrm>
            <a:off x="1395098" y="2408239"/>
            <a:ext cx="744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/>
              <a:t>diffvg</a:t>
            </a:r>
            <a:endParaRPr kumimoji="1" lang="zh-CN" altLang="en-US" dirty="0"/>
          </a:p>
        </p:txBody>
      </p:sp>
      <p:sp>
        <p:nvSpPr>
          <p:cNvPr id="163" name="文本框 162">
            <a:extLst>
              <a:ext uri="{FF2B5EF4-FFF2-40B4-BE49-F238E27FC236}">
                <a16:creationId xmlns:a16="http://schemas.microsoft.com/office/drawing/2014/main" id="{91F6A1EC-7A77-0744-8954-D337546D337E}"/>
              </a:ext>
            </a:extLst>
          </p:cNvPr>
          <p:cNvSpPr txBox="1"/>
          <p:nvPr/>
        </p:nvSpPr>
        <p:spPr>
          <a:xfrm>
            <a:off x="8918153" y="769295"/>
            <a:ext cx="18165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/>
              <a:t>re</a:t>
            </a:r>
            <a:r>
              <a:rPr lang="en-US" altLang="zh-CN" dirty="0" err="1"/>
              <a:t>parameterized</a:t>
            </a:r>
            <a:endParaRPr lang="en-US" altLang="zh-CN" dirty="0"/>
          </a:p>
        </p:txBody>
      </p:sp>
      <p:sp>
        <p:nvSpPr>
          <p:cNvPr id="169" name="文本框 168">
            <a:extLst>
              <a:ext uri="{FF2B5EF4-FFF2-40B4-BE49-F238E27FC236}">
                <a16:creationId xmlns:a16="http://schemas.microsoft.com/office/drawing/2014/main" id="{56DD7FED-BF07-BD48-B2C9-4AEB0EA518BC}"/>
              </a:ext>
            </a:extLst>
          </p:cNvPr>
          <p:cNvSpPr txBox="1"/>
          <p:nvPr/>
        </p:nvSpPr>
        <p:spPr>
          <a:xfrm>
            <a:off x="6210230" y="5127577"/>
            <a:ext cx="290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z</a:t>
            </a:r>
          </a:p>
        </p:txBody>
      </p:sp>
      <p:sp>
        <p:nvSpPr>
          <p:cNvPr id="170" name="文本框 169">
            <a:extLst>
              <a:ext uri="{FF2B5EF4-FFF2-40B4-BE49-F238E27FC236}">
                <a16:creationId xmlns:a16="http://schemas.microsoft.com/office/drawing/2014/main" id="{455B8E95-051B-4746-94DF-1DA44DA96A3A}"/>
              </a:ext>
            </a:extLst>
          </p:cNvPr>
          <p:cNvSpPr txBox="1"/>
          <p:nvPr/>
        </p:nvSpPr>
        <p:spPr>
          <a:xfrm>
            <a:off x="6221735" y="5450437"/>
            <a:ext cx="2584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t</a:t>
            </a:r>
            <a:endParaRPr kumimoji="1" lang="zh-CN" altLang="en-US" dirty="0"/>
          </a:p>
        </p:txBody>
      </p:sp>
      <p:sp>
        <p:nvSpPr>
          <p:cNvPr id="171" name="文本框 170">
            <a:extLst>
              <a:ext uri="{FF2B5EF4-FFF2-40B4-BE49-F238E27FC236}">
                <a16:creationId xmlns:a16="http://schemas.microsoft.com/office/drawing/2014/main" id="{9C17F9A1-E273-1648-A59A-EABED478B891}"/>
              </a:ext>
            </a:extLst>
          </p:cNvPr>
          <p:cNvSpPr txBox="1"/>
          <p:nvPr/>
        </p:nvSpPr>
        <p:spPr>
          <a:xfrm>
            <a:off x="6048375" y="5813511"/>
            <a:ext cx="455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err="1"/>
              <a:t>x_t</a:t>
            </a:r>
            <a:endParaRPr kumimoji="1" lang="zh-CN" altLang="en-US" dirty="0"/>
          </a:p>
        </p:txBody>
      </p:sp>
      <p:sp>
        <p:nvSpPr>
          <p:cNvPr id="173" name="文本框 172">
            <a:extLst>
              <a:ext uri="{FF2B5EF4-FFF2-40B4-BE49-F238E27FC236}">
                <a16:creationId xmlns:a16="http://schemas.microsoft.com/office/drawing/2014/main" id="{6ED88185-C69B-824D-9D51-05EC9B4829D3}"/>
              </a:ext>
            </a:extLst>
          </p:cNvPr>
          <p:cNvSpPr txBox="1"/>
          <p:nvPr/>
        </p:nvSpPr>
        <p:spPr>
          <a:xfrm>
            <a:off x="6534755" y="5440728"/>
            <a:ext cx="16417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[t, sin(t), cos(t)]</a:t>
            </a:r>
            <a:endParaRPr kumimoji="1" lang="zh-CN" altLang="en-US" dirty="0"/>
          </a:p>
        </p:txBody>
      </p:sp>
      <p:cxnSp>
        <p:nvCxnSpPr>
          <p:cNvPr id="174" name="直线箭头连接符 173">
            <a:extLst>
              <a:ext uri="{FF2B5EF4-FFF2-40B4-BE49-F238E27FC236}">
                <a16:creationId xmlns:a16="http://schemas.microsoft.com/office/drawing/2014/main" id="{AD0DFE4B-2202-014D-820F-46F34CDE91BC}"/>
              </a:ext>
            </a:extLst>
          </p:cNvPr>
          <p:cNvCxnSpPr>
            <a:cxnSpLocks/>
            <a:stCxn id="169" idx="3"/>
          </p:cNvCxnSpPr>
          <p:nvPr/>
        </p:nvCxnSpPr>
        <p:spPr>
          <a:xfrm flipV="1">
            <a:off x="6500694" y="5307242"/>
            <a:ext cx="1879612" cy="5001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直线箭头连接符 174">
            <a:extLst>
              <a:ext uri="{FF2B5EF4-FFF2-40B4-BE49-F238E27FC236}">
                <a16:creationId xmlns:a16="http://schemas.microsoft.com/office/drawing/2014/main" id="{3C6BED7F-37F4-9A42-A9E3-4A036921DAA5}"/>
              </a:ext>
            </a:extLst>
          </p:cNvPr>
          <p:cNvCxnSpPr>
            <a:cxnSpLocks/>
          </p:cNvCxnSpPr>
          <p:nvPr/>
        </p:nvCxnSpPr>
        <p:spPr>
          <a:xfrm flipV="1">
            <a:off x="6402157" y="5994729"/>
            <a:ext cx="1978149" cy="1078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直线箭头连接符 175">
            <a:extLst>
              <a:ext uri="{FF2B5EF4-FFF2-40B4-BE49-F238E27FC236}">
                <a16:creationId xmlns:a16="http://schemas.microsoft.com/office/drawing/2014/main" id="{4120895F-2178-8A47-A849-8075BA217F54}"/>
              </a:ext>
            </a:extLst>
          </p:cNvPr>
          <p:cNvCxnSpPr>
            <a:cxnSpLocks/>
          </p:cNvCxnSpPr>
          <p:nvPr/>
        </p:nvCxnSpPr>
        <p:spPr>
          <a:xfrm>
            <a:off x="8037393" y="5648464"/>
            <a:ext cx="24525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7" name="组合 176">
            <a:extLst>
              <a:ext uri="{FF2B5EF4-FFF2-40B4-BE49-F238E27FC236}">
                <a16:creationId xmlns:a16="http://schemas.microsoft.com/office/drawing/2014/main" id="{5717134A-42B1-D343-8318-14C58F28D2AD}"/>
              </a:ext>
            </a:extLst>
          </p:cNvPr>
          <p:cNvGrpSpPr/>
          <p:nvPr/>
        </p:nvGrpSpPr>
        <p:grpSpPr>
          <a:xfrm>
            <a:off x="8230497" y="5477159"/>
            <a:ext cx="299618" cy="332901"/>
            <a:chOff x="4876749" y="2343705"/>
            <a:chExt cx="463823" cy="517567"/>
          </a:xfrm>
        </p:grpSpPr>
        <p:sp>
          <p:nvSpPr>
            <p:cNvPr id="178" name="椭圆 177">
              <a:extLst>
                <a:ext uri="{FF2B5EF4-FFF2-40B4-BE49-F238E27FC236}">
                  <a16:creationId xmlns:a16="http://schemas.microsoft.com/office/drawing/2014/main" id="{02D70E7C-CB22-AD45-9BAF-825B237C3304}"/>
                </a:ext>
              </a:extLst>
            </p:cNvPr>
            <p:cNvSpPr/>
            <p:nvPr/>
          </p:nvSpPr>
          <p:spPr>
            <a:xfrm>
              <a:off x="4928661" y="2414208"/>
              <a:ext cx="360000" cy="3600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179" name="加号 178">
              <a:extLst>
                <a:ext uri="{FF2B5EF4-FFF2-40B4-BE49-F238E27FC236}">
                  <a16:creationId xmlns:a16="http://schemas.microsoft.com/office/drawing/2014/main" id="{01DE652F-A1F0-E44E-9F80-5B23A656FA1D}"/>
                </a:ext>
              </a:extLst>
            </p:cNvPr>
            <p:cNvSpPr/>
            <p:nvPr/>
          </p:nvSpPr>
          <p:spPr>
            <a:xfrm>
              <a:off x="4876749" y="2343705"/>
              <a:ext cx="463823" cy="517567"/>
            </a:xfrm>
            <a:prstGeom prst="mathPlus">
              <a:avLst>
                <a:gd name="adj1" fmla="val 0"/>
              </a:avLst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cxnSp>
        <p:nvCxnSpPr>
          <p:cNvPr id="180" name="直线箭头连接符 179">
            <a:extLst>
              <a:ext uri="{FF2B5EF4-FFF2-40B4-BE49-F238E27FC236}">
                <a16:creationId xmlns:a16="http://schemas.microsoft.com/office/drawing/2014/main" id="{B34C54C3-51DA-144B-AD0F-C62FE0076220}"/>
              </a:ext>
            </a:extLst>
          </p:cNvPr>
          <p:cNvCxnSpPr>
            <a:cxnSpLocks/>
            <a:endCxn id="179" idx="3"/>
          </p:cNvCxnSpPr>
          <p:nvPr/>
        </p:nvCxnSpPr>
        <p:spPr>
          <a:xfrm>
            <a:off x="8380306" y="5307242"/>
            <a:ext cx="0" cy="2140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1" name="直线箭头连接符 180">
            <a:extLst>
              <a:ext uri="{FF2B5EF4-FFF2-40B4-BE49-F238E27FC236}">
                <a16:creationId xmlns:a16="http://schemas.microsoft.com/office/drawing/2014/main" id="{F3057E3F-14F4-1444-95D7-7DA4D5F7854C}"/>
              </a:ext>
            </a:extLst>
          </p:cNvPr>
          <p:cNvCxnSpPr>
            <a:cxnSpLocks/>
          </p:cNvCxnSpPr>
          <p:nvPr/>
        </p:nvCxnSpPr>
        <p:spPr>
          <a:xfrm>
            <a:off x="8496582" y="5648464"/>
            <a:ext cx="24525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2" name="文本框 181">
            <a:extLst>
              <a:ext uri="{FF2B5EF4-FFF2-40B4-BE49-F238E27FC236}">
                <a16:creationId xmlns:a16="http://schemas.microsoft.com/office/drawing/2014/main" id="{0503DD90-90EF-954D-9439-9BE920344000}"/>
              </a:ext>
            </a:extLst>
          </p:cNvPr>
          <p:cNvSpPr txBox="1"/>
          <p:nvPr/>
        </p:nvSpPr>
        <p:spPr>
          <a:xfrm>
            <a:off x="8691248" y="5429786"/>
            <a:ext cx="559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/>
              <a:t>c_tx</a:t>
            </a:r>
            <a:endParaRPr kumimoji="1" lang="zh-CN" altLang="en-US" dirty="0"/>
          </a:p>
        </p:txBody>
      </p:sp>
      <p:cxnSp>
        <p:nvCxnSpPr>
          <p:cNvPr id="183" name="直线箭头连接符 182">
            <a:extLst>
              <a:ext uri="{FF2B5EF4-FFF2-40B4-BE49-F238E27FC236}">
                <a16:creationId xmlns:a16="http://schemas.microsoft.com/office/drawing/2014/main" id="{1D211DD1-54DE-B947-A0F1-22F62EB39758}"/>
              </a:ext>
            </a:extLst>
          </p:cNvPr>
          <p:cNvCxnSpPr>
            <a:cxnSpLocks/>
          </p:cNvCxnSpPr>
          <p:nvPr/>
        </p:nvCxnSpPr>
        <p:spPr>
          <a:xfrm>
            <a:off x="9304284" y="5464293"/>
            <a:ext cx="216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直线箭头连接符 183">
            <a:extLst>
              <a:ext uri="{FF2B5EF4-FFF2-40B4-BE49-F238E27FC236}">
                <a16:creationId xmlns:a16="http://schemas.microsoft.com/office/drawing/2014/main" id="{CB88E5A8-8C7B-934E-BD42-B6A81B80D7B6}"/>
              </a:ext>
            </a:extLst>
          </p:cNvPr>
          <p:cNvCxnSpPr>
            <a:cxnSpLocks/>
          </p:cNvCxnSpPr>
          <p:nvPr/>
        </p:nvCxnSpPr>
        <p:spPr>
          <a:xfrm>
            <a:off x="9304284" y="5769528"/>
            <a:ext cx="216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直线连接符 184">
            <a:extLst>
              <a:ext uri="{FF2B5EF4-FFF2-40B4-BE49-F238E27FC236}">
                <a16:creationId xmlns:a16="http://schemas.microsoft.com/office/drawing/2014/main" id="{528043CA-D12C-B94C-9ADE-23EE9F0BD3A9}"/>
              </a:ext>
            </a:extLst>
          </p:cNvPr>
          <p:cNvCxnSpPr>
            <a:cxnSpLocks/>
          </p:cNvCxnSpPr>
          <p:nvPr/>
        </p:nvCxnSpPr>
        <p:spPr>
          <a:xfrm>
            <a:off x="9197750" y="5636655"/>
            <a:ext cx="10653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6" name="直线箭头连接符 185">
            <a:extLst>
              <a:ext uri="{FF2B5EF4-FFF2-40B4-BE49-F238E27FC236}">
                <a16:creationId xmlns:a16="http://schemas.microsoft.com/office/drawing/2014/main" id="{796BD414-B488-1644-8799-A4E40194FF26}"/>
              </a:ext>
            </a:extLst>
          </p:cNvPr>
          <p:cNvCxnSpPr>
            <a:cxnSpLocks/>
          </p:cNvCxnSpPr>
          <p:nvPr/>
        </p:nvCxnSpPr>
        <p:spPr>
          <a:xfrm>
            <a:off x="9304284" y="5459376"/>
            <a:ext cx="0" cy="310152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7" name="文本框 186">
            <a:extLst>
              <a:ext uri="{FF2B5EF4-FFF2-40B4-BE49-F238E27FC236}">
                <a16:creationId xmlns:a16="http://schemas.microsoft.com/office/drawing/2014/main" id="{2701E532-86DD-4346-8CC8-070942AAD047}"/>
              </a:ext>
            </a:extLst>
          </p:cNvPr>
          <p:cNvSpPr txBox="1"/>
          <p:nvPr/>
        </p:nvSpPr>
        <p:spPr>
          <a:xfrm>
            <a:off x="9535880" y="5627055"/>
            <a:ext cx="644728" cy="324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en-US" altLang="zh-CN" b="1" dirty="0"/>
              <a:t>MLP</a:t>
            </a:r>
            <a:endParaRPr kumimoji="1" lang="zh-CN" altLang="en-US" b="1" dirty="0"/>
          </a:p>
        </p:txBody>
      </p:sp>
      <p:cxnSp>
        <p:nvCxnSpPr>
          <p:cNvPr id="188" name="直线箭头连接符 187">
            <a:extLst>
              <a:ext uri="{FF2B5EF4-FFF2-40B4-BE49-F238E27FC236}">
                <a16:creationId xmlns:a16="http://schemas.microsoft.com/office/drawing/2014/main" id="{94E01729-C1C4-0642-9DF4-1338ACDB214E}"/>
              </a:ext>
            </a:extLst>
          </p:cNvPr>
          <p:cNvCxnSpPr>
            <a:cxnSpLocks/>
          </p:cNvCxnSpPr>
          <p:nvPr/>
        </p:nvCxnSpPr>
        <p:spPr>
          <a:xfrm>
            <a:off x="10179088" y="5435516"/>
            <a:ext cx="30487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9" name="文本框 188">
                <a:extLst>
                  <a:ext uri="{FF2B5EF4-FFF2-40B4-BE49-F238E27FC236}">
                    <a16:creationId xmlns:a16="http://schemas.microsoft.com/office/drawing/2014/main" id="{02672DDD-E236-D246-AD19-4592CEDD0DF3}"/>
                  </a:ext>
                </a:extLst>
              </p:cNvPr>
              <p:cNvSpPr txBox="1"/>
              <p:nvPr/>
            </p:nvSpPr>
            <p:spPr>
              <a:xfrm>
                <a:off x="10403182" y="5219061"/>
                <a:ext cx="3752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𝛾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89" name="文本框 188">
                <a:extLst>
                  <a:ext uri="{FF2B5EF4-FFF2-40B4-BE49-F238E27FC236}">
                    <a16:creationId xmlns:a16="http://schemas.microsoft.com/office/drawing/2014/main" id="{02672DDD-E236-D246-AD19-4592CEDD0D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03182" y="5219061"/>
                <a:ext cx="375231" cy="369332"/>
              </a:xfrm>
              <a:prstGeom prst="rect">
                <a:avLst/>
              </a:prstGeom>
              <a:blipFill>
                <a:blip r:embed="rId5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0" name="直线箭头连接符 189">
            <a:extLst>
              <a:ext uri="{FF2B5EF4-FFF2-40B4-BE49-F238E27FC236}">
                <a16:creationId xmlns:a16="http://schemas.microsoft.com/office/drawing/2014/main" id="{52135FE6-2ED5-3344-ABC6-A28F9DA0F110}"/>
              </a:ext>
            </a:extLst>
          </p:cNvPr>
          <p:cNvCxnSpPr>
            <a:cxnSpLocks/>
          </p:cNvCxnSpPr>
          <p:nvPr/>
        </p:nvCxnSpPr>
        <p:spPr>
          <a:xfrm>
            <a:off x="10179088" y="5791998"/>
            <a:ext cx="30487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1" name="文本框 190">
            <a:extLst>
              <a:ext uri="{FF2B5EF4-FFF2-40B4-BE49-F238E27FC236}">
                <a16:creationId xmlns:a16="http://schemas.microsoft.com/office/drawing/2014/main" id="{36D23F63-B0BF-3D49-8C1A-9E20D39D7E5D}"/>
              </a:ext>
            </a:extLst>
          </p:cNvPr>
          <p:cNvSpPr txBox="1"/>
          <p:nvPr/>
        </p:nvSpPr>
        <p:spPr>
          <a:xfrm>
            <a:off x="9535880" y="5264393"/>
            <a:ext cx="644728" cy="324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en-US" altLang="zh-CN" b="1" dirty="0"/>
              <a:t>MLP</a:t>
            </a:r>
            <a:endParaRPr kumimoji="1" lang="zh-CN" alt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2" name="文本框 191">
                <a:extLst>
                  <a:ext uri="{FF2B5EF4-FFF2-40B4-BE49-F238E27FC236}">
                    <a16:creationId xmlns:a16="http://schemas.microsoft.com/office/drawing/2014/main" id="{BF7467C9-6ADE-D348-B90B-FB54541CC5D0}"/>
                  </a:ext>
                </a:extLst>
              </p:cNvPr>
              <p:cNvSpPr txBox="1"/>
              <p:nvPr/>
            </p:nvSpPr>
            <p:spPr>
              <a:xfrm>
                <a:off x="10403181" y="5632512"/>
                <a:ext cx="3752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92" name="文本框 191">
                <a:extLst>
                  <a:ext uri="{FF2B5EF4-FFF2-40B4-BE49-F238E27FC236}">
                    <a16:creationId xmlns:a16="http://schemas.microsoft.com/office/drawing/2014/main" id="{BF7467C9-6ADE-D348-B90B-FB54541CC5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03181" y="5632512"/>
                <a:ext cx="37523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3" name="文本框 192">
            <a:extLst>
              <a:ext uri="{FF2B5EF4-FFF2-40B4-BE49-F238E27FC236}">
                <a16:creationId xmlns:a16="http://schemas.microsoft.com/office/drawing/2014/main" id="{82BB9227-A24A-1748-BE75-4BA019161F6E}"/>
              </a:ext>
            </a:extLst>
          </p:cNvPr>
          <p:cNvSpPr txBox="1"/>
          <p:nvPr/>
        </p:nvSpPr>
        <p:spPr>
          <a:xfrm>
            <a:off x="8393227" y="5843513"/>
            <a:ext cx="644728" cy="324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en-US" altLang="zh-CN" b="1" dirty="0"/>
              <a:t>MLP</a:t>
            </a:r>
            <a:endParaRPr kumimoji="1" lang="zh-CN" altLang="en-US" b="1" dirty="0"/>
          </a:p>
        </p:txBody>
      </p:sp>
      <p:cxnSp>
        <p:nvCxnSpPr>
          <p:cNvPr id="194" name="直线箭头连接符 193">
            <a:extLst>
              <a:ext uri="{FF2B5EF4-FFF2-40B4-BE49-F238E27FC236}">
                <a16:creationId xmlns:a16="http://schemas.microsoft.com/office/drawing/2014/main" id="{9044A53D-FF19-1C49-9456-BF563748E595}"/>
              </a:ext>
            </a:extLst>
          </p:cNvPr>
          <p:cNvCxnSpPr>
            <a:cxnSpLocks/>
          </p:cNvCxnSpPr>
          <p:nvPr/>
        </p:nvCxnSpPr>
        <p:spPr>
          <a:xfrm flipV="1">
            <a:off x="9037955" y="6050825"/>
            <a:ext cx="1446005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直线箭头连接符 194">
            <a:extLst>
              <a:ext uri="{FF2B5EF4-FFF2-40B4-BE49-F238E27FC236}">
                <a16:creationId xmlns:a16="http://schemas.microsoft.com/office/drawing/2014/main" id="{D93C8466-AF05-704D-9377-946D67966E7C}"/>
              </a:ext>
            </a:extLst>
          </p:cNvPr>
          <p:cNvCxnSpPr>
            <a:cxnSpLocks/>
          </p:cNvCxnSpPr>
          <p:nvPr/>
        </p:nvCxnSpPr>
        <p:spPr>
          <a:xfrm>
            <a:off x="10671380" y="5423454"/>
            <a:ext cx="216000" cy="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6" name="文本框 195">
                <a:extLst>
                  <a:ext uri="{FF2B5EF4-FFF2-40B4-BE49-F238E27FC236}">
                    <a16:creationId xmlns:a16="http://schemas.microsoft.com/office/drawing/2014/main" id="{90F53D83-97B2-CE47-A62E-030853BD5DD6}"/>
                  </a:ext>
                </a:extLst>
              </p:cNvPr>
              <p:cNvSpPr txBox="1"/>
              <p:nvPr/>
            </p:nvSpPr>
            <p:spPr>
              <a:xfrm>
                <a:off x="11113601" y="5591661"/>
                <a:ext cx="99001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𝛾</m:t>
                      </m:r>
                      <m:sSubSup>
                        <m:sSubSup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96" name="文本框 195">
                <a:extLst>
                  <a:ext uri="{FF2B5EF4-FFF2-40B4-BE49-F238E27FC236}">
                    <a16:creationId xmlns:a16="http://schemas.microsoft.com/office/drawing/2014/main" id="{90F53D83-97B2-CE47-A62E-030853BD5D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13601" y="5591661"/>
                <a:ext cx="990015" cy="369332"/>
              </a:xfrm>
              <a:prstGeom prst="rect">
                <a:avLst/>
              </a:prstGeom>
              <a:blipFill>
                <a:blip r:embed="rId7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7" name="文本框 196">
                <a:extLst>
                  <a:ext uri="{FF2B5EF4-FFF2-40B4-BE49-F238E27FC236}">
                    <a16:creationId xmlns:a16="http://schemas.microsoft.com/office/drawing/2014/main" id="{F37AA905-B815-224E-97CF-BCF8BEE6A9C8}"/>
                  </a:ext>
                </a:extLst>
              </p:cNvPr>
              <p:cNvSpPr txBox="1"/>
              <p:nvPr/>
            </p:nvSpPr>
            <p:spPr>
              <a:xfrm>
                <a:off x="10347772" y="5858522"/>
                <a:ext cx="45615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97" name="文本框 196">
                <a:extLst>
                  <a:ext uri="{FF2B5EF4-FFF2-40B4-BE49-F238E27FC236}">
                    <a16:creationId xmlns:a16="http://schemas.microsoft.com/office/drawing/2014/main" id="{F37AA905-B815-224E-97CF-BCF8BEE6A9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47772" y="5858522"/>
                <a:ext cx="456151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8" name="直线箭头连接符 197">
            <a:extLst>
              <a:ext uri="{FF2B5EF4-FFF2-40B4-BE49-F238E27FC236}">
                <a16:creationId xmlns:a16="http://schemas.microsoft.com/office/drawing/2014/main" id="{D04E4FD3-E95C-D44C-8FE3-9EE417D0F324}"/>
              </a:ext>
            </a:extLst>
          </p:cNvPr>
          <p:cNvCxnSpPr>
            <a:cxnSpLocks/>
          </p:cNvCxnSpPr>
          <p:nvPr/>
        </p:nvCxnSpPr>
        <p:spPr>
          <a:xfrm>
            <a:off x="10671380" y="6044492"/>
            <a:ext cx="216000" cy="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直线箭头连接符 198">
            <a:extLst>
              <a:ext uri="{FF2B5EF4-FFF2-40B4-BE49-F238E27FC236}">
                <a16:creationId xmlns:a16="http://schemas.microsoft.com/office/drawing/2014/main" id="{3A132772-BC58-6F41-8DAB-F8E41BBE208F}"/>
              </a:ext>
            </a:extLst>
          </p:cNvPr>
          <p:cNvCxnSpPr>
            <a:cxnSpLocks/>
          </p:cNvCxnSpPr>
          <p:nvPr/>
        </p:nvCxnSpPr>
        <p:spPr>
          <a:xfrm>
            <a:off x="10880777" y="5420061"/>
            <a:ext cx="0" cy="624431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直线箭头连接符 199">
            <a:extLst>
              <a:ext uri="{FF2B5EF4-FFF2-40B4-BE49-F238E27FC236}">
                <a16:creationId xmlns:a16="http://schemas.microsoft.com/office/drawing/2014/main" id="{BF15975C-6095-284A-BD92-B11406EC0644}"/>
              </a:ext>
            </a:extLst>
          </p:cNvPr>
          <p:cNvCxnSpPr>
            <a:cxnSpLocks/>
          </p:cNvCxnSpPr>
          <p:nvPr/>
        </p:nvCxnSpPr>
        <p:spPr>
          <a:xfrm>
            <a:off x="10671380" y="5781583"/>
            <a:ext cx="50315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上下箭头 200">
            <a:extLst>
              <a:ext uri="{FF2B5EF4-FFF2-40B4-BE49-F238E27FC236}">
                <a16:creationId xmlns:a16="http://schemas.microsoft.com/office/drawing/2014/main" id="{2F862C29-33A2-CA4F-9860-74471657AFEA}"/>
              </a:ext>
            </a:extLst>
          </p:cNvPr>
          <p:cNvSpPr/>
          <p:nvPr/>
        </p:nvSpPr>
        <p:spPr>
          <a:xfrm>
            <a:off x="9000766" y="3274909"/>
            <a:ext cx="125394" cy="1913897"/>
          </a:xfrm>
          <a:prstGeom prst="up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10" name="直线箭头连接符 209">
            <a:extLst>
              <a:ext uri="{FF2B5EF4-FFF2-40B4-BE49-F238E27FC236}">
                <a16:creationId xmlns:a16="http://schemas.microsoft.com/office/drawing/2014/main" id="{8C01B4C2-4563-FE44-BD05-D94A4D2A7EAE}"/>
              </a:ext>
            </a:extLst>
          </p:cNvPr>
          <p:cNvCxnSpPr>
            <a:cxnSpLocks/>
          </p:cNvCxnSpPr>
          <p:nvPr/>
        </p:nvCxnSpPr>
        <p:spPr>
          <a:xfrm>
            <a:off x="6402157" y="5644809"/>
            <a:ext cx="24525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7" name="矩形 216">
            <a:extLst>
              <a:ext uri="{FF2B5EF4-FFF2-40B4-BE49-F238E27FC236}">
                <a16:creationId xmlns:a16="http://schemas.microsoft.com/office/drawing/2014/main" id="{CEA2558F-A357-7B44-B678-AF092FA6A660}"/>
              </a:ext>
            </a:extLst>
          </p:cNvPr>
          <p:cNvSpPr/>
          <p:nvPr/>
        </p:nvSpPr>
        <p:spPr>
          <a:xfrm>
            <a:off x="6048258" y="5215666"/>
            <a:ext cx="5986623" cy="1076140"/>
          </a:xfrm>
          <a:prstGeom prst="rect">
            <a:avLst/>
          </a:prstGeom>
          <a:noFill/>
          <a:ln w="19050"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8" name="文本框 217">
            <a:extLst>
              <a:ext uri="{FF2B5EF4-FFF2-40B4-BE49-F238E27FC236}">
                <a16:creationId xmlns:a16="http://schemas.microsoft.com/office/drawing/2014/main" id="{CFAD77D4-1D05-2341-9974-EF537A296244}"/>
              </a:ext>
            </a:extLst>
          </p:cNvPr>
          <p:cNvSpPr txBox="1"/>
          <p:nvPr/>
        </p:nvSpPr>
        <p:spPr>
          <a:xfrm>
            <a:off x="9287318" y="4892805"/>
            <a:ext cx="19864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i="1" dirty="0">
                <a:solidFill>
                  <a:schemeClr val="bg2">
                    <a:lumMod val="50000"/>
                  </a:schemeClr>
                </a:solidFill>
              </a:rPr>
              <a:t>Improvement: </a:t>
            </a:r>
            <a:r>
              <a:rPr kumimoji="1" lang="en-US" altLang="zh-CN" sz="1600" i="1" dirty="0" err="1">
                <a:solidFill>
                  <a:schemeClr val="bg2">
                    <a:lumMod val="50000"/>
                  </a:schemeClr>
                </a:solidFill>
              </a:rPr>
              <a:t>AdaIn</a:t>
            </a:r>
            <a:endParaRPr kumimoji="1" lang="zh-CN" altLang="en-US" sz="1600" i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19" name="矩形 218">
            <a:extLst>
              <a:ext uri="{FF2B5EF4-FFF2-40B4-BE49-F238E27FC236}">
                <a16:creationId xmlns:a16="http://schemas.microsoft.com/office/drawing/2014/main" id="{A482330C-CF4F-6947-A136-909A3D639DD1}"/>
              </a:ext>
            </a:extLst>
          </p:cNvPr>
          <p:cNvSpPr/>
          <p:nvPr/>
        </p:nvSpPr>
        <p:spPr>
          <a:xfrm>
            <a:off x="49865" y="414823"/>
            <a:ext cx="4000738" cy="1323162"/>
          </a:xfrm>
          <a:prstGeom prst="rect">
            <a:avLst/>
          </a:prstGeom>
          <a:noFill/>
          <a:ln w="19050"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9" name="梯形 118">
            <a:extLst>
              <a:ext uri="{FF2B5EF4-FFF2-40B4-BE49-F238E27FC236}">
                <a16:creationId xmlns:a16="http://schemas.microsoft.com/office/drawing/2014/main" id="{6EE61D68-5AD5-C345-ABCD-B4C27ABEDABF}"/>
              </a:ext>
            </a:extLst>
          </p:cNvPr>
          <p:cNvSpPr/>
          <p:nvPr/>
        </p:nvSpPr>
        <p:spPr>
          <a:xfrm rot="5400000">
            <a:off x="3672214" y="2286954"/>
            <a:ext cx="1072055" cy="959310"/>
          </a:xfrm>
          <a:prstGeom prst="trapezoid">
            <a:avLst>
              <a:gd name="adj" fmla="val 24421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20" name="文本框 119">
            <a:extLst>
              <a:ext uri="{FF2B5EF4-FFF2-40B4-BE49-F238E27FC236}">
                <a16:creationId xmlns:a16="http://schemas.microsoft.com/office/drawing/2014/main" id="{8098E144-3F89-F841-8011-F16FADE28B60}"/>
              </a:ext>
            </a:extLst>
          </p:cNvPr>
          <p:cNvSpPr txBox="1"/>
          <p:nvPr/>
        </p:nvSpPr>
        <p:spPr>
          <a:xfrm>
            <a:off x="3790622" y="2443443"/>
            <a:ext cx="9941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Encoder</a:t>
            </a:r>
          </a:p>
          <a:p>
            <a:r>
              <a:rPr kumimoji="1" lang="en-US" altLang="zh-CN" dirty="0"/>
              <a:t>   (AE)</a:t>
            </a:r>
            <a:endParaRPr kumimoji="1" lang="zh-CN" altLang="en-US" dirty="0"/>
          </a:p>
        </p:txBody>
      </p:sp>
      <p:cxnSp>
        <p:nvCxnSpPr>
          <p:cNvPr id="134" name="直线箭头连接符 133">
            <a:extLst>
              <a:ext uri="{FF2B5EF4-FFF2-40B4-BE49-F238E27FC236}">
                <a16:creationId xmlns:a16="http://schemas.microsoft.com/office/drawing/2014/main" id="{BE5332EE-8308-2A4D-9FCE-2CA86E8BE7CD}"/>
              </a:ext>
            </a:extLst>
          </p:cNvPr>
          <p:cNvCxnSpPr>
            <a:cxnSpLocks/>
          </p:cNvCxnSpPr>
          <p:nvPr/>
        </p:nvCxnSpPr>
        <p:spPr>
          <a:xfrm flipV="1">
            <a:off x="4672292" y="2787007"/>
            <a:ext cx="284883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2" name="组合 101">
            <a:extLst>
              <a:ext uri="{FF2B5EF4-FFF2-40B4-BE49-F238E27FC236}">
                <a16:creationId xmlns:a16="http://schemas.microsoft.com/office/drawing/2014/main" id="{A195966B-0827-C245-8361-168CACAE3456}"/>
              </a:ext>
            </a:extLst>
          </p:cNvPr>
          <p:cNvGrpSpPr/>
          <p:nvPr/>
        </p:nvGrpSpPr>
        <p:grpSpPr>
          <a:xfrm>
            <a:off x="2224808" y="1966827"/>
            <a:ext cx="1188000" cy="1445358"/>
            <a:chOff x="808399" y="4683957"/>
            <a:chExt cx="1188000" cy="1445358"/>
          </a:xfrm>
        </p:grpSpPr>
        <p:sp>
          <p:nvSpPr>
            <p:cNvPr id="104" name="文本框 103">
              <a:extLst>
                <a:ext uri="{FF2B5EF4-FFF2-40B4-BE49-F238E27FC236}">
                  <a16:creationId xmlns:a16="http://schemas.microsoft.com/office/drawing/2014/main" id="{8DD06E84-AA73-CC4D-AC06-656F4B71F81E}"/>
                </a:ext>
              </a:extLst>
            </p:cNvPr>
            <p:cNvSpPr txBox="1"/>
            <p:nvPr/>
          </p:nvSpPr>
          <p:spPr>
            <a:xfrm>
              <a:off x="808399" y="4683957"/>
              <a:ext cx="1188000" cy="36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dirty="0"/>
                <a:t>pri_0</a:t>
              </a:r>
              <a:endParaRPr kumimoji="1" lang="zh-CN" altLang="en-US" dirty="0"/>
            </a:p>
          </p:txBody>
        </p:sp>
        <p:sp>
          <p:nvSpPr>
            <p:cNvPr id="105" name="文本框 104">
              <a:extLst>
                <a:ext uri="{FF2B5EF4-FFF2-40B4-BE49-F238E27FC236}">
                  <a16:creationId xmlns:a16="http://schemas.microsoft.com/office/drawing/2014/main" id="{D70D5C7B-2B8A-E445-BDFD-74773BDAE61D}"/>
                </a:ext>
              </a:extLst>
            </p:cNvPr>
            <p:cNvSpPr txBox="1"/>
            <p:nvPr/>
          </p:nvSpPr>
          <p:spPr>
            <a:xfrm>
              <a:off x="808399" y="5042197"/>
              <a:ext cx="1188000" cy="36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dirty="0"/>
                <a:t>pri_1</a:t>
              </a:r>
              <a:endParaRPr kumimoji="1" lang="zh-CN" altLang="en-US" dirty="0"/>
            </a:p>
          </p:txBody>
        </p:sp>
        <p:sp>
          <p:nvSpPr>
            <p:cNvPr id="106" name="文本框 105">
              <a:extLst>
                <a:ext uri="{FF2B5EF4-FFF2-40B4-BE49-F238E27FC236}">
                  <a16:creationId xmlns:a16="http://schemas.microsoft.com/office/drawing/2014/main" id="{F5CF603B-FC6F-DF4E-8588-26EF5A7F24C5}"/>
                </a:ext>
              </a:extLst>
            </p:cNvPr>
            <p:cNvSpPr txBox="1"/>
            <p:nvPr/>
          </p:nvSpPr>
          <p:spPr>
            <a:xfrm>
              <a:off x="808399" y="5403007"/>
              <a:ext cx="1188000" cy="36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dirty="0"/>
                <a:t>…</a:t>
              </a:r>
              <a:endParaRPr kumimoji="1" lang="zh-CN" altLang="en-US" dirty="0"/>
            </a:p>
          </p:txBody>
        </p:sp>
        <p:sp>
          <p:nvSpPr>
            <p:cNvPr id="107" name="文本框 106">
              <a:extLst>
                <a:ext uri="{FF2B5EF4-FFF2-40B4-BE49-F238E27FC236}">
                  <a16:creationId xmlns:a16="http://schemas.microsoft.com/office/drawing/2014/main" id="{31EFF299-9AD3-F64A-8E75-1565716E7831}"/>
                </a:ext>
              </a:extLst>
            </p:cNvPr>
            <p:cNvSpPr txBox="1"/>
            <p:nvPr/>
          </p:nvSpPr>
          <p:spPr>
            <a:xfrm>
              <a:off x="808399" y="5769315"/>
              <a:ext cx="1188000" cy="36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dirty="0" err="1"/>
                <a:t>pri_n</a:t>
              </a:r>
              <a:endParaRPr kumimoji="1" lang="zh-CN" altLang="en-US" dirty="0"/>
            </a:p>
          </p:txBody>
        </p:sp>
      </p:grpSp>
      <p:grpSp>
        <p:nvGrpSpPr>
          <p:cNvPr id="124" name="组合 123">
            <a:extLst>
              <a:ext uri="{FF2B5EF4-FFF2-40B4-BE49-F238E27FC236}">
                <a16:creationId xmlns:a16="http://schemas.microsoft.com/office/drawing/2014/main" id="{3ACEA6C5-7F0E-4742-916C-38E73062A641}"/>
              </a:ext>
            </a:extLst>
          </p:cNvPr>
          <p:cNvGrpSpPr/>
          <p:nvPr/>
        </p:nvGrpSpPr>
        <p:grpSpPr>
          <a:xfrm>
            <a:off x="4956285" y="1960414"/>
            <a:ext cx="1188000" cy="1460680"/>
            <a:chOff x="808399" y="4669089"/>
            <a:chExt cx="1188000" cy="1460680"/>
          </a:xfrm>
        </p:grpSpPr>
        <p:sp>
          <p:nvSpPr>
            <p:cNvPr id="135" name="文本框 134">
              <a:extLst>
                <a:ext uri="{FF2B5EF4-FFF2-40B4-BE49-F238E27FC236}">
                  <a16:creationId xmlns:a16="http://schemas.microsoft.com/office/drawing/2014/main" id="{208F0FD7-4F14-9642-8957-0BBC0248BEA6}"/>
                </a:ext>
              </a:extLst>
            </p:cNvPr>
            <p:cNvSpPr txBox="1"/>
            <p:nvPr/>
          </p:nvSpPr>
          <p:spPr>
            <a:xfrm>
              <a:off x="808399" y="4669089"/>
              <a:ext cx="1188000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dirty="0"/>
                <a:t>z_0</a:t>
              </a:r>
              <a:endParaRPr kumimoji="1" lang="zh-CN" altLang="en-US" dirty="0"/>
            </a:p>
          </p:txBody>
        </p:sp>
        <p:sp>
          <p:nvSpPr>
            <p:cNvPr id="136" name="文本框 135">
              <a:extLst>
                <a:ext uri="{FF2B5EF4-FFF2-40B4-BE49-F238E27FC236}">
                  <a16:creationId xmlns:a16="http://schemas.microsoft.com/office/drawing/2014/main" id="{D567BE5A-DEE5-5F49-80A4-7D62DBB95AE3}"/>
                </a:ext>
              </a:extLst>
            </p:cNvPr>
            <p:cNvSpPr txBox="1"/>
            <p:nvPr/>
          </p:nvSpPr>
          <p:spPr>
            <a:xfrm>
              <a:off x="808399" y="5042197"/>
              <a:ext cx="1188000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dirty="0"/>
                <a:t>z_1</a:t>
              </a:r>
              <a:endParaRPr kumimoji="1" lang="zh-CN" altLang="en-US" dirty="0"/>
            </a:p>
          </p:txBody>
        </p:sp>
        <p:sp>
          <p:nvSpPr>
            <p:cNvPr id="137" name="文本框 136">
              <a:extLst>
                <a:ext uri="{FF2B5EF4-FFF2-40B4-BE49-F238E27FC236}">
                  <a16:creationId xmlns:a16="http://schemas.microsoft.com/office/drawing/2014/main" id="{F299FDA8-C7E0-4843-9451-A0EA3D7891FD}"/>
                </a:ext>
              </a:extLst>
            </p:cNvPr>
            <p:cNvSpPr txBox="1"/>
            <p:nvPr/>
          </p:nvSpPr>
          <p:spPr>
            <a:xfrm>
              <a:off x="808399" y="5403007"/>
              <a:ext cx="1188000" cy="36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dirty="0"/>
                <a:t>…</a:t>
              </a:r>
              <a:endParaRPr kumimoji="1" lang="zh-CN" altLang="en-US" dirty="0"/>
            </a:p>
          </p:txBody>
        </p:sp>
        <p:sp>
          <p:nvSpPr>
            <p:cNvPr id="138" name="文本框 137">
              <a:extLst>
                <a:ext uri="{FF2B5EF4-FFF2-40B4-BE49-F238E27FC236}">
                  <a16:creationId xmlns:a16="http://schemas.microsoft.com/office/drawing/2014/main" id="{64D5659D-79C3-164D-9116-A53628AF0F4B}"/>
                </a:ext>
              </a:extLst>
            </p:cNvPr>
            <p:cNvSpPr txBox="1"/>
            <p:nvPr/>
          </p:nvSpPr>
          <p:spPr>
            <a:xfrm>
              <a:off x="808399" y="5760437"/>
              <a:ext cx="1188000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dirty="0" err="1"/>
                <a:t>z_n</a:t>
              </a:r>
              <a:endParaRPr kumimoji="1" lang="zh-CN" altLang="en-US" dirty="0"/>
            </a:p>
          </p:txBody>
        </p:sp>
      </p:grpSp>
      <p:grpSp>
        <p:nvGrpSpPr>
          <p:cNvPr id="139" name="组合 138">
            <a:extLst>
              <a:ext uri="{FF2B5EF4-FFF2-40B4-BE49-F238E27FC236}">
                <a16:creationId xmlns:a16="http://schemas.microsoft.com/office/drawing/2014/main" id="{FD83164A-611B-1642-BB9A-D362B35138DB}"/>
              </a:ext>
            </a:extLst>
          </p:cNvPr>
          <p:cNvGrpSpPr/>
          <p:nvPr/>
        </p:nvGrpSpPr>
        <p:grpSpPr>
          <a:xfrm>
            <a:off x="6904613" y="1951505"/>
            <a:ext cx="1188000" cy="1460680"/>
            <a:chOff x="808399" y="4669089"/>
            <a:chExt cx="1188000" cy="1460680"/>
          </a:xfrm>
        </p:grpSpPr>
        <p:sp>
          <p:nvSpPr>
            <p:cNvPr id="145" name="文本框 144">
              <a:extLst>
                <a:ext uri="{FF2B5EF4-FFF2-40B4-BE49-F238E27FC236}">
                  <a16:creationId xmlns:a16="http://schemas.microsoft.com/office/drawing/2014/main" id="{E0DC8E75-3FD0-974A-8CCA-6B6A0D8C446F}"/>
                </a:ext>
              </a:extLst>
            </p:cNvPr>
            <p:cNvSpPr txBox="1"/>
            <p:nvPr/>
          </p:nvSpPr>
          <p:spPr>
            <a:xfrm>
              <a:off x="808399" y="4669089"/>
              <a:ext cx="1188000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dirty="0"/>
                <a:t>z_0t</a:t>
              </a:r>
              <a:endParaRPr kumimoji="1" lang="zh-CN" altLang="en-US" dirty="0"/>
            </a:p>
          </p:txBody>
        </p:sp>
        <p:sp>
          <p:nvSpPr>
            <p:cNvPr id="146" name="文本框 145">
              <a:extLst>
                <a:ext uri="{FF2B5EF4-FFF2-40B4-BE49-F238E27FC236}">
                  <a16:creationId xmlns:a16="http://schemas.microsoft.com/office/drawing/2014/main" id="{0973A800-9F3C-5A4B-8392-E03CBC9AB551}"/>
                </a:ext>
              </a:extLst>
            </p:cNvPr>
            <p:cNvSpPr txBox="1"/>
            <p:nvPr/>
          </p:nvSpPr>
          <p:spPr>
            <a:xfrm>
              <a:off x="808399" y="5042197"/>
              <a:ext cx="1188000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dirty="0"/>
                <a:t>z_1t</a:t>
              </a:r>
              <a:endParaRPr kumimoji="1" lang="zh-CN" altLang="en-US" dirty="0"/>
            </a:p>
          </p:txBody>
        </p:sp>
        <p:sp>
          <p:nvSpPr>
            <p:cNvPr id="147" name="文本框 146">
              <a:extLst>
                <a:ext uri="{FF2B5EF4-FFF2-40B4-BE49-F238E27FC236}">
                  <a16:creationId xmlns:a16="http://schemas.microsoft.com/office/drawing/2014/main" id="{67FD2170-FF51-854B-9DED-3BED16CDA0AC}"/>
                </a:ext>
              </a:extLst>
            </p:cNvPr>
            <p:cNvSpPr txBox="1"/>
            <p:nvPr/>
          </p:nvSpPr>
          <p:spPr>
            <a:xfrm>
              <a:off x="808399" y="5403007"/>
              <a:ext cx="1188000" cy="36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dirty="0"/>
                <a:t>…</a:t>
              </a:r>
              <a:endParaRPr kumimoji="1" lang="zh-CN" altLang="en-US" dirty="0"/>
            </a:p>
          </p:txBody>
        </p:sp>
        <p:sp>
          <p:nvSpPr>
            <p:cNvPr id="148" name="文本框 147">
              <a:extLst>
                <a:ext uri="{FF2B5EF4-FFF2-40B4-BE49-F238E27FC236}">
                  <a16:creationId xmlns:a16="http://schemas.microsoft.com/office/drawing/2014/main" id="{8D91C966-8749-A342-86FF-58B50F19E1D5}"/>
                </a:ext>
              </a:extLst>
            </p:cNvPr>
            <p:cNvSpPr txBox="1"/>
            <p:nvPr/>
          </p:nvSpPr>
          <p:spPr>
            <a:xfrm>
              <a:off x="808399" y="5760437"/>
              <a:ext cx="1188000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dirty="0" err="1"/>
                <a:t>z_nt</a:t>
              </a:r>
              <a:endParaRPr kumimoji="1" lang="zh-CN" altLang="en-US" dirty="0"/>
            </a:p>
          </p:txBody>
        </p:sp>
      </p:grpSp>
      <p:sp>
        <p:nvSpPr>
          <p:cNvPr id="95" name="文本框 94">
            <a:extLst>
              <a:ext uri="{FF2B5EF4-FFF2-40B4-BE49-F238E27FC236}">
                <a16:creationId xmlns:a16="http://schemas.microsoft.com/office/drawing/2014/main" id="{B923EF3F-79F7-9345-A1D8-6B9B3BB8E2FD}"/>
              </a:ext>
            </a:extLst>
          </p:cNvPr>
          <p:cNvSpPr txBox="1"/>
          <p:nvPr/>
        </p:nvSpPr>
        <p:spPr>
          <a:xfrm>
            <a:off x="10115263" y="-104872"/>
            <a:ext cx="21900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200" dirty="0">
                <a:solidFill>
                  <a:schemeClr val="bg1"/>
                </a:solidFill>
                <a:highlight>
                  <a:srgbClr val="000080"/>
                </a:highlight>
              </a:rPr>
              <a:t>Workflow 4</a:t>
            </a:r>
            <a:endParaRPr kumimoji="1" lang="zh-CN" altLang="en-US" sz="3200" dirty="0">
              <a:solidFill>
                <a:schemeClr val="bg1"/>
              </a:solidFill>
              <a:highlight>
                <a:srgbClr val="00008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681230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>
            <a:extLst>
              <a:ext uri="{FF2B5EF4-FFF2-40B4-BE49-F238E27FC236}">
                <a16:creationId xmlns:a16="http://schemas.microsoft.com/office/drawing/2014/main" id="{907CCFC8-A7A1-A248-9B4E-C0FAAA555695}"/>
              </a:ext>
            </a:extLst>
          </p:cNvPr>
          <p:cNvSpPr/>
          <p:nvPr/>
        </p:nvSpPr>
        <p:spPr>
          <a:xfrm>
            <a:off x="634824" y="1523903"/>
            <a:ext cx="360000" cy="3600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5" name="直线箭头连接符 4">
            <a:extLst>
              <a:ext uri="{FF2B5EF4-FFF2-40B4-BE49-F238E27FC236}">
                <a16:creationId xmlns:a16="http://schemas.microsoft.com/office/drawing/2014/main" id="{C4F00048-F48E-D44F-AA02-C215EEF52D3E}"/>
              </a:ext>
            </a:extLst>
          </p:cNvPr>
          <p:cNvCxnSpPr>
            <a:cxnSpLocks/>
          </p:cNvCxnSpPr>
          <p:nvPr/>
        </p:nvCxnSpPr>
        <p:spPr>
          <a:xfrm>
            <a:off x="1231295" y="800050"/>
            <a:ext cx="62840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任意形状 5">
            <a:extLst>
              <a:ext uri="{FF2B5EF4-FFF2-40B4-BE49-F238E27FC236}">
                <a16:creationId xmlns:a16="http://schemas.microsoft.com/office/drawing/2014/main" id="{05E55588-4FFF-AC4F-BF75-E723C1CE46D0}"/>
              </a:ext>
            </a:extLst>
          </p:cNvPr>
          <p:cNvSpPr/>
          <p:nvPr/>
        </p:nvSpPr>
        <p:spPr>
          <a:xfrm>
            <a:off x="4141480" y="429554"/>
            <a:ext cx="894098" cy="540000"/>
          </a:xfrm>
          <a:custGeom>
            <a:avLst/>
            <a:gdLst>
              <a:gd name="connsiteX0" fmla="*/ 0 w 1154430"/>
              <a:gd name="connsiteY0" fmla="*/ 445770 h 697230"/>
              <a:gd name="connsiteX1" fmla="*/ 80010 w 1154430"/>
              <a:gd name="connsiteY1" fmla="*/ 194310 h 697230"/>
              <a:gd name="connsiteX2" fmla="*/ 320040 w 1154430"/>
              <a:gd name="connsiteY2" fmla="*/ 194310 h 697230"/>
              <a:gd name="connsiteX3" fmla="*/ 411480 w 1154430"/>
              <a:gd name="connsiteY3" fmla="*/ 217170 h 697230"/>
              <a:gd name="connsiteX4" fmla="*/ 480060 w 1154430"/>
              <a:gd name="connsiteY4" fmla="*/ 240030 h 697230"/>
              <a:gd name="connsiteX5" fmla="*/ 502920 w 1154430"/>
              <a:gd name="connsiteY5" fmla="*/ 228600 h 697230"/>
              <a:gd name="connsiteX6" fmla="*/ 674370 w 1154430"/>
              <a:gd name="connsiteY6" fmla="*/ 57150 h 697230"/>
              <a:gd name="connsiteX7" fmla="*/ 834390 w 1154430"/>
              <a:gd name="connsiteY7" fmla="*/ 0 h 697230"/>
              <a:gd name="connsiteX8" fmla="*/ 1005840 w 1154430"/>
              <a:gd name="connsiteY8" fmla="*/ 34290 h 697230"/>
              <a:gd name="connsiteX9" fmla="*/ 1154430 w 1154430"/>
              <a:gd name="connsiteY9" fmla="*/ 194310 h 697230"/>
              <a:gd name="connsiteX10" fmla="*/ 1040130 w 1154430"/>
              <a:gd name="connsiteY10" fmla="*/ 422910 h 697230"/>
              <a:gd name="connsiteX11" fmla="*/ 800100 w 1154430"/>
              <a:gd name="connsiteY11" fmla="*/ 537210 h 697230"/>
              <a:gd name="connsiteX12" fmla="*/ 697230 w 1154430"/>
              <a:gd name="connsiteY12" fmla="*/ 697230 h 697230"/>
              <a:gd name="connsiteX13" fmla="*/ 422910 w 1154430"/>
              <a:gd name="connsiteY13" fmla="*/ 548640 h 697230"/>
              <a:gd name="connsiteX14" fmla="*/ 297180 w 1154430"/>
              <a:gd name="connsiteY14" fmla="*/ 457200 h 697230"/>
              <a:gd name="connsiteX15" fmla="*/ 137160 w 1154430"/>
              <a:gd name="connsiteY15" fmla="*/ 537210 h 697230"/>
              <a:gd name="connsiteX16" fmla="*/ 0 w 1154430"/>
              <a:gd name="connsiteY16" fmla="*/ 445770 h 697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154430" h="697230">
                <a:moveTo>
                  <a:pt x="0" y="445770"/>
                </a:moveTo>
                <a:lnTo>
                  <a:pt x="80010" y="194310"/>
                </a:lnTo>
                <a:cubicBezTo>
                  <a:pt x="199447" y="183452"/>
                  <a:pt x="204288" y="175018"/>
                  <a:pt x="320040" y="194310"/>
                </a:cubicBezTo>
                <a:cubicBezTo>
                  <a:pt x="351031" y="199475"/>
                  <a:pt x="381674" y="207235"/>
                  <a:pt x="411480" y="217170"/>
                </a:cubicBezTo>
                <a:cubicBezTo>
                  <a:pt x="434340" y="224790"/>
                  <a:pt x="458507" y="250806"/>
                  <a:pt x="480060" y="240030"/>
                </a:cubicBezTo>
                <a:lnTo>
                  <a:pt x="502920" y="228600"/>
                </a:lnTo>
                <a:lnTo>
                  <a:pt x="674370" y="57150"/>
                </a:lnTo>
                <a:lnTo>
                  <a:pt x="834390" y="0"/>
                </a:lnTo>
                <a:lnTo>
                  <a:pt x="1005840" y="34290"/>
                </a:lnTo>
                <a:lnTo>
                  <a:pt x="1154430" y="194310"/>
                </a:lnTo>
                <a:lnTo>
                  <a:pt x="1040130" y="422910"/>
                </a:lnTo>
                <a:lnTo>
                  <a:pt x="800100" y="537210"/>
                </a:lnTo>
                <a:lnTo>
                  <a:pt x="697230" y="697230"/>
                </a:lnTo>
                <a:lnTo>
                  <a:pt x="422910" y="548640"/>
                </a:lnTo>
                <a:lnTo>
                  <a:pt x="297180" y="457200"/>
                </a:lnTo>
                <a:lnTo>
                  <a:pt x="137160" y="537210"/>
                </a:lnTo>
                <a:lnTo>
                  <a:pt x="0" y="445770"/>
                </a:lnTo>
                <a:close/>
              </a:path>
            </a:pathLst>
          </a:cu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C12F91E-9245-D04F-AAF6-3E5E5D653DFF}"/>
              </a:ext>
            </a:extLst>
          </p:cNvPr>
          <p:cNvSpPr txBox="1"/>
          <p:nvPr/>
        </p:nvSpPr>
        <p:spPr>
          <a:xfrm>
            <a:off x="461971" y="3950"/>
            <a:ext cx="70724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[a_0,</a:t>
            </a:r>
          </a:p>
          <a:p>
            <a:r>
              <a:rPr kumimoji="1" lang="en-US" altLang="zh-CN" dirty="0"/>
              <a:t> a_1,</a:t>
            </a:r>
          </a:p>
          <a:p>
            <a:r>
              <a:rPr kumimoji="1" lang="en-US" altLang="zh-CN" dirty="0"/>
              <a:t>  …,</a:t>
            </a:r>
          </a:p>
          <a:p>
            <a:r>
              <a:rPr kumimoji="1" lang="en-US" altLang="zh-CN" dirty="0"/>
              <a:t>a_12]</a:t>
            </a:r>
            <a:endParaRPr kumimoji="1"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3C2AACD-0357-424F-8021-D69C51DA7875}"/>
              </a:ext>
            </a:extLst>
          </p:cNvPr>
          <p:cNvSpPr txBox="1"/>
          <p:nvPr/>
        </p:nvSpPr>
        <p:spPr>
          <a:xfrm>
            <a:off x="1182915" y="415722"/>
            <a:ext cx="676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delta</a:t>
            </a:r>
            <a:endParaRPr kumimoji="1"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F4F755A-5D3D-A04A-BA38-9CA2AB1E360A}"/>
              </a:ext>
            </a:extLst>
          </p:cNvPr>
          <p:cNvSpPr txBox="1"/>
          <p:nvPr/>
        </p:nvSpPr>
        <p:spPr>
          <a:xfrm>
            <a:off x="1829659" y="164675"/>
            <a:ext cx="169309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[a_0+delta_0,</a:t>
            </a:r>
          </a:p>
          <a:p>
            <a:r>
              <a:rPr kumimoji="1" lang="en-US" altLang="zh-CN" dirty="0"/>
              <a:t> a_1+delta_1,</a:t>
            </a:r>
          </a:p>
          <a:p>
            <a:r>
              <a:rPr kumimoji="1" lang="en-US" altLang="zh-CN" dirty="0"/>
              <a:t>         …,</a:t>
            </a:r>
          </a:p>
          <a:p>
            <a:r>
              <a:rPr kumimoji="1" lang="en-US" altLang="zh-CN" dirty="0"/>
              <a:t>a_12+delta_12]</a:t>
            </a:r>
            <a:endParaRPr kumimoji="1" lang="zh-CN" altLang="en-US" dirty="0"/>
          </a:p>
        </p:txBody>
      </p:sp>
      <p:cxnSp>
        <p:nvCxnSpPr>
          <p:cNvPr id="10" name="直线箭头连接符 9">
            <a:extLst>
              <a:ext uri="{FF2B5EF4-FFF2-40B4-BE49-F238E27FC236}">
                <a16:creationId xmlns:a16="http://schemas.microsoft.com/office/drawing/2014/main" id="{C0697EA7-A874-444A-A109-8F72D0276C64}"/>
              </a:ext>
            </a:extLst>
          </p:cNvPr>
          <p:cNvCxnSpPr>
            <a:cxnSpLocks/>
          </p:cNvCxnSpPr>
          <p:nvPr/>
        </p:nvCxnSpPr>
        <p:spPr>
          <a:xfrm>
            <a:off x="3453010" y="764840"/>
            <a:ext cx="6540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3F9CE03B-4D1F-B341-B589-89011BE4EF3C}"/>
              </a:ext>
            </a:extLst>
          </p:cNvPr>
          <p:cNvSpPr txBox="1"/>
          <p:nvPr/>
        </p:nvSpPr>
        <p:spPr>
          <a:xfrm>
            <a:off x="3422478" y="412331"/>
            <a:ext cx="744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/>
              <a:t>diffvg</a:t>
            </a:r>
            <a:endParaRPr kumimoji="1" lang="zh-CN" altLang="en-US" dirty="0"/>
          </a:p>
        </p:txBody>
      </p:sp>
      <p:cxnSp>
        <p:nvCxnSpPr>
          <p:cNvPr id="12" name="直线箭头连接符 11">
            <a:extLst>
              <a:ext uri="{FF2B5EF4-FFF2-40B4-BE49-F238E27FC236}">
                <a16:creationId xmlns:a16="http://schemas.microsoft.com/office/drawing/2014/main" id="{C1898A79-5927-7C45-B312-2B10FF3568E1}"/>
              </a:ext>
            </a:extLst>
          </p:cNvPr>
          <p:cNvCxnSpPr>
            <a:cxnSpLocks/>
            <a:stCxn id="7" idx="2"/>
            <a:endCxn id="4" idx="0"/>
          </p:cNvCxnSpPr>
          <p:nvPr/>
        </p:nvCxnSpPr>
        <p:spPr>
          <a:xfrm flipH="1">
            <a:off x="814824" y="1204279"/>
            <a:ext cx="770" cy="319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梯形 12">
            <a:extLst>
              <a:ext uri="{FF2B5EF4-FFF2-40B4-BE49-F238E27FC236}">
                <a16:creationId xmlns:a16="http://schemas.microsoft.com/office/drawing/2014/main" id="{F4B159CC-BA49-6744-872D-03902E3B6D3D}"/>
              </a:ext>
            </a:extLst>
          </p:cNvPr>
          <p:cNvSpPr/>
          <p:nvPr/>
        </p:nvSpPr>
        <p:spPr>
          <a:xfrm rot="5400000">
            <a:off x="5271856" y="136676"/>
            <a:ext cx="1072055" cy="959310"/>
          </a:xfrm>
          <a:prstGeom prst="trapezoid">
            <a:avLst>
              <a:gd name="adj" fmla="val 24421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cxnSp>
        <p:nvCxnSpPr>
          <p:cNvPr id="14" name="直线箭头连接符 13">
            <a:extLst>
              <a:ext uri="{FF2B5EF4-FFF2-40B4-BE49-F238E27FC236}">
                <a16:creationId xmlns:a16="http://schemas.microsoft.com/office/drawing/2014/main" id="{E81BDDDE-4C32-B949-82FE-70BAD05A71CF}"/>
              </a:ext>
            </a:extLst>
          </p:cNvPr>
          <p:cNvCxnSpPr>
            <a:cxnSpLocks/>
          </p:cNvCxnSpPr>
          <p:nvPr/>
        </p:nvCxnSpPr>
        <p:spPr>
          <a:xfrm>
            <a:off x="5027829" y="676728"/>
            <a:ext cx="2803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5B417C2C-840A-234B-9F09-FD63BF2CC98D}"/>
              </a:ext>
            </a:extLst>
          </p:cNvPr>
          <p:cNvSpPr txBox="1"/>
          <p:nvPr/>
        </p:nvSpPr>
        <p:spPr>
          <a:xfrm>
            <a:off x="5343042" y="277431"/>
            <a:ext cx="9941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Encoder</a:t>
            </a:r>
          </a:p>
          <a:p>
            <a:r>
              <a:rPr kumimoji="1" lang="en-US" altLang="zh-CN" dirty="0"/>
              <a:t>   (AE)</a:t>
            </a:r>
            <a:endParaRPr kumimoji="1" lang="zh-CN" altLang="en-US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5178C35A-A252-844C-94AE-92F1E22A9A3F}"/>
              </a:ext>
            </a:extLst>
          </p:cNvPr>
          <p:cNvSpPr/>
          <p:nvPr/>
        </p:nvSpPr>
        <p:spPr>
          <a:xfrm>
            <a:off x="6361993" y="490247"/>
            <a:ext cx="720000" cy="26814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z</a:t>
            </a:r>
            <a:endParaRPr kumimoji="1" lang="zh-CN" altLang="en-US" dirty="0"/>
          </a:p>
        </p:txBody>
      </p:sp>
      <p:sp>
        <p:nvSpPr>
          <p:cNvPr id="17" name="梯形 16">
            <a:extLst>
              <a:ext uri="{FF2B5EF4-FFF2-40B4-BE49-F238E27FC236}">
                <a16:creationId xmlns:a16="http://schemas.microsoft.com/office/drawing/2014/main" id="{1CBFA37C-6D47-674E-A633-31B76E2902BC}"/>
              </a:ext>
            </a:extLst>
          </p:cNvPr>
          <p:cNvSpPr/>
          <p:nvPr/>
        </p:nvSpPr>
        <p:spPr>
          <a:xfrm rot="5400000" flipH="1" flipV="1">
            <a:off x="7094906" y="136675"/>
            <a:ext cx="1072055" cy="959310"/>
          </a:xfrm>
          <a:prstGeom prst="trapezoid">
            <a:avLst>
              <a:gd name="adj" fmla="val 24421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5CD5C4CD-B328-324D-AE17-6B9E53CE4418}"/>
              </a:ext>
            </a:extLst>
          </p:cNvPr>
          <p:cNvSpPr txBox="1"/>
          <p:nvPr/>
        </p:nvSpPr>
        <p:spPr>
          <a:xfrm>
            <a:off x="7116208" y="421486"/>
            <a:ext cx="1029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Decoder</a:t>
            </a:r>
            <a:endParaRPr kumimoji="1" lang="zh-CN" altLang="en-US" dirty="0"/>
          </a:p>
        </p:txBody>
      </p:sp>
      <p:cxnSp>
        <p:nvCxnSpPr>
          <p:cNvPr id="19" name="直线箭头连接符 18">
            <a:extLst>
              <a:ext uri="{FF2B5EF4-FFF2-40B4-BE49-F238E27FC236}">
                <a16:creationId xmlns:a16="http://schemas.microsoft.com/office/drawing/2014/main" id="{82499EE4-D0F7-8F4E-B51A-DF2CA86DC6BA}"/>
              </a:ext>
            </a:extLst>
          </p:cNvPr>
          <p:cNvCxnSpPr>
            <a:cxnSpLocks/>
          </p:cNvCxnSpPr>
          <p:nvPr/>
        </p:nvCxnSpPr>
        <p:spPr>
          <a:xfrm>
            <a:off x="8110589" y="616330"/>
            <a:ext cx="3009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任意形状 19">
            <a:extLst>
              <a:ext uri="{FF2B5EF4-FFF2-40B4-BE49-F238E27FC236}">
                <a16:creationId xmlns:a16="http://schemas.microsoft.com/office/drawing/2014/main" id="{D62D6D86-0FBC-C04D-B744-9EA44734CFD8}"/>
              </a:ext>
            </a:extLst>
          </p:cNvPr>
          <p:cNvSpPr/>
          <p:nvPr/>
        </p:nvSpPr>
        <p:spPr>
          <a:xfrm>
            <a:off x="8426149" y="318410"/>
            <a:ext cx="894098" cy="540000"/>
          </a:xfrm>
          <a:custGeom>
            <a:avLst/>
            <a:gdLst>
              <a:gd name="connsiteX0" fmla="*/ 0 w 1154430"/>
              <a:gd name="connsiteY0" fmla="*/ 445770 h 697230"/>
              <a:gd name="connsiteX1" fmla="*/ 80010 w 1154430"/>
              <a:gd name="connsiteY1" fmla="*/ 194310 h 697230"/>
              <a:gd name="connsiteX2" fmla="*/ 320040 w 1154430"/>
              <a:gd name="connsiteY2" fmla="*/ 194310 h 697230"/>
              <a:gd name="connsiteX3" fmla="*/ 411480 w 1154430"/>
              <a:gd name="connsiteY3" fmla="*/ 217170 h 697230"/>
              <a:gd name="connsiteX4" fmla="*/ 480060 w 1154430"/>
              <a:gd name="connsiteY4" fmla="*/ 240030 h 697230"/>
              <a:gd name="connsiteX5" fmla="*/ 502920 w 1154430"/>
              <a:gd name="connsiteY5" fmla="*/ 228600 h 697230"/>
              <a:gd name="connsiteX6" fmla="*/ 674370 w 1154430"/>
              <a:gd name="connsiteY6" fmla="*/ 57150 h 697230"/>
              <a:gd name="connsiteX7" fmla="*/ 834390 w 1154430"/>
              <a:gd name="connsiteY7" fmla="*/ 0 h 697230"/>
              <a:gd name="connsiteX8" fmla="*/ 1005840 w 1154430"/>
              <a:gd name="connsiteY8" fmla="*/ 34290 h 697230"/>
              <a:gd name="connsiteX9" fmla="*/ 1154430 w 1154430"/>
              <a:gd name="connsiteY9" fmla="*/ 194310 h 697230"/>
              <a:gd name="connsiteX10" fmla="*/ 1040130 w 1154430"/>
              <a:gd name="connsiteY10" fmla="*/ 422910 h 697230"/>
              <a:gd name="connsiteX11" fmla="*/ 800100 w 1154430"/>
              <a:gd name="connsiteY11" fmla="*/ 537210 h 697230"/>
              <a:gd name="connsiteX12" fmla="*/ 697230 w 1154430"/>
              <a:gd name="connsiteY12" fmla="*/ 697230 h 697230"/>
              <a:gd name="connsiteX13" fmla="*/ 422910 w 1154430"/>
              <a:gd name="connsiteY13" fmla="*/ 548640 h 697230"/>
              <a:gd name="connsiteX14" fmla="*/ 297180 w 1154430"/>
              <a:gd name="connsiteY14" fmla="*/ 457200 h 697230"/>
              <a:gd name="connsiteX15" fmla="*/ 137160 w 1154430"/>
              <a:gd name="connsiteY15" fmla="*/ 537210 h 697230"/>
              <a:gd name="connsiteX16" fmla="*/ 0 w 1154430"/>
              <a:gd name="connsiteY16" fmla="*/ 445770 h 697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154430" h="697230">
                <a:moveTo>
                  <a:pt x="0" y="445770"/>
                </a:moveTo>
                <a:lnTo>
                  <a:pt x="80010" y="194310"/>
                </a:lnTo>
                <a:cubicBezTo>
                  <a:pt x="199447" y="183452"/>
                  <a:pt x="204288" y="175018"/>
                  <a:pt x="320040" y="194310"/>
                </a:cubicBezTo>
                <a:cubicBezTo>
                  <a:pt x="351031" y="199475"/>
                  <a:pt x="381674" y="207235"/>
                  <a:pt x="411480" y="217170"/>
                </a:cubicBezTo>
                <a:cubicBezTo>
                  <a:pt x="434340" y="224790"/>
                  <a:pt x="458507" y="250806"/>
                  <a:pt x="480060" y="240030"/>
                </a:cubicBezTo>
                <a:lnTo>
                  <a:pt x="502920" y="228600"/>
                </a:lnTo>
                <a:lnTo>
                  <a:pt x="674370" y="57150"/>
                </a:lnTo>
                <a:lnTo>
                  <a:pt x="834390" y="0"/>
                </a:lnTo>
                <a:lnTo>
                  <a:pt x="1005840" y="34290"/>
                </a:lnTo>
                <a:lnTo>
                  <a:pt x="1154430" y="194310"/>
                </a:lnTo>
                <a:lnTo>
                  <a:pt x="1040130" y="422910"/>
                </a:lnTo>
                <a:lnTo>
                  <a:pt x="800100" y="537210"/>
                </a:lnTo>
                <a:lnTo>
                  <a:pt x="697230" y="697230"/>
                </a:lnTo>
                <a:lnTo>
                  <a:pt x="422910" y="548640"/>
                </a:lnTo>
                <a:lnTo>
                  <a:pt x="297180" y="457200"/>
                </a:lnTo>
                <a:lnTo>
                  <a:pt x="137160" y="537210"/>
                </a:lnTo>
                <a:lnTo>
                  <a:pt x="0" y="445770"/>
                </a:lnTo>
                <a:close/>
              </a:path>
            </a:pathLst>
          </a:cu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1" name="肘形连接符 20">
            <a:extLst>
              <a:ext uri="{FF2B5EF4-FFF2-40B4-BE49-F238E27FC236}">
                <a16:creationId xmlns:a16="http://schemas.microsoft.com/office/drawing/2014/main" id="{30E5507C-E2C1-6B43-A6F0-CD76D3D103B6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766527" y="-1139111"/>
            <a:ext cx="3" cy="4356000"/>
          </a:xfrm>
          <a:prstGeom prst="bentConnector3">
            <a:avLst>
              <a:gd name="adj1" fmla="val -7620000000"/>
            </a:avLst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D905A9D7-99B6-1C42-9F41-6B7F64AEC259}"/>
              </a:ext>
            </a:extLst>
          </p:cNvPr>
          <p:cNvSpPr txBox="1"/>
          <p:nvPr/>
        </p:nvSpPr>
        <p:spPr>
          <a:xfrm>
            <a:off x="6188651" y="908085"/>
            <a:ext cx="1295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MSE Loss 1</a:t>
            </a:r>
            <a:endParaRPr kumimoji="1" lang="zh-CN" altLang="en-US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A60F9463-95A6-2740-B866-B26A6316A5A4}"/>
              </a:ext>
            </a:extLst>
          </p:cNvPr>
          <p:cNvSpPr/>
          <p:nvPr/>
        </p:nvSpPr>
        <p:spPr>
          <a:xfrm>
            <a:off x="69914" y="63127"/>
            <a:ext cx="1161381" cy="1859521"/>
          </a:xfrm>
          <a:prstGeom prst="rect">
            <a:avLst/>
          </a:prstGeom>
          <a:noFill/>
          <a:ln w="19050"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CF538312-173B-1E49-AAC4-385009788B7D}"/>
              </a:ext>
            </a:extLst>
          </p:cNvPr>
          <p:cNvSpPr txBox="1"/>
          <p:nvPr/>
        </p:nvSpPr>
        <p:spPr>
          <a:xfrm>
            <a:off x="78459" y="1107462"/>
            <a:ext cx="744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/>
              <a:t>diffvg</a:t>
            </a:r>
            <a:endParaRPr kumimoji="1" lang="zh-CN" altLang="en-US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5E036628-443D-0044-9AA3-B49077E36ABD}"/>
              </a:ext>
            </a:extLst>
          </p:cNvPr>
          <p:cNvSpPr/>
          <p:nvPr/>
        </p:nvSpPr>
        <p:spPr>
          <a:xfrm>
            <a:off x="1862008" y="178488"/>
            <a:ext cx="1570230" cy="1410799"/>
          </a:xfrm>
          <a:prstGeom prst="rect">
            <a:avLst/>
          </a:prstGeom>
          <a:noFill/>
          <a:ln w="19050"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53981ECC-C558-7840-A7C8-3DDA17F970FA}"/>
              </a:ext>
            </a:extLst>
          </p:cNvPr>
          <p:cNvSpPr/>
          <p:nvPr/>
        </p:nvSpPr>
        <p:spPr>
          <a:xfrm>
            <a:off x="4122470" y="23508"/>
            <a:ext cx="5261754" cy="1469393"/>
          </a:xfrm>
          <a:prstGeom prst="rect">
            <a:avLst/>
          </a:prstGeom>
          <a:noFill/>
          <a:ln w="19050"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40" name="直线箭头连接符 39">
            <a:extLst>
              <a:ext uri="{FF2B5EF4-FFF2-40B4-BE49-F238E27FC236}">
                <a16:creationId xmlns:a16="http://schemas.microsoft.com/office/drawing/2014/main" id="{A3EF79E7-1E2F-844A-BEAD-5D858086DFF1}"/>
              </a:ext>
            </a:extLst>
          </p:cNvPr>
          <p:cNvCxnSpPr>
            <a:cxnSpLocks/>
            <a:stCxn id="16" idx="2"/>
          </p:cNvCxnSpPr>
          <p:nvPr/>
        </p:nvCxnSpPr>
        <p:spPr>
          <a:xfrm>
            <a:off x="6721993" y="758391"/>
            <a:ext cx="0" cy="886707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梯形 40">
            <a:extLst>
              <a:ext uri="{FF2B5EF4-FFF2-40B4-BE49-F238E27FC236}">
                <a16:creationId xmlns:a16="http://schemas.microsoft.com/office/drawing/2014/main" id="{1FCF7054-17F2-124B-9E94-AA16090A768B}"/>
              </a:ext>
            </a:extLst>
          </p:cNvPr>
          <p:cNvSpPr/>
          <p:nvPr/>
        </p:nvSpPr>
        <p:spPr>
          <a:xfrm rot="5400000" flipH="1" flipV="1">
            <a:off x="9712620" y="991723"/>
            <a:ext cx="1072055" cy="959310"/>
          </a:xfrm>
          <a:prstGeom prst="trapezoid">
            <a:avLst>
              <a:gd name="adj" fmla="val 24421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195FF048-9368-7F49-8ADC-A6A34C1A4F0A}"/>
              </a:ext>
            </a:extLst>
          </p:cNvPr>
          <p:cNvSpPr txBox="1"/>
          <p:nvPr/>
        </p:nvSpPr>
        <p:spPr>
          <a:xfrm>
            <a:off x="9957945" y="1254045"/>
            <a:ext cx="619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MLP</a:t>
            </a:r>
            <a:endParaRPr kumimoji="1" lang="zh-CN" altLang="en-US" dirty="0"/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BFD8C042-7A8B-8741-BEF8-252A71E63033}"/>
              </a:ext>
            </a:extLst>
          </p:cNvPr>
          <p:cNvSpPr txBox="1"/>
          <p:nvPr/>
        </p:nvSpPr>
        <p:spPr>
          <a:xfrm>
            <a:off x="11039704" y="858410"/>
            <a:ext cx="108395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[delta_0,</a:t>
            </a:r>
          </a:p>
          <a:p>
            <a:r>
              <a:rPr kumimoji="1" lang="en-US" altLang="zh-CN" dirty="0"/>
              <a:t> delta_1,</a:t>
            </a:r>
          </a:p>
          <a:p>
            <a:r>
              <a:rPr kumimoji="1" lang="en-US" altLang="zh-CN" dirty="0"/>
              <a:t>         …,</a:t>
            </a:r>
          </a:p>
          <a:p>
            <a:r>
              <a:rPr kumimoji="1" lang="en-US" altLang="zh-CN" dirty="0"/>
              <a:t>delta_12]</a:t>
            </a:r>
            <a:endParaRPr kumimoji="1" lang="zh-CN" altLang="en-US" dirty="0"/>
          </a:p>
        </p:txBody>
      </p:sp>
      <p:cxnSp>
        <p:nvCxnSpPr>
          <p:cNvPr id="45" name="直线箭头连接符 44">
            <a:extLst>
              <a:ext uri="{FF2B5EF4-FFF2-40B4-BE49-F238E27FC236}">
                <a16:creationId xmlns:a16="http://schemas.microsoft.com/office/drawing/2014/main" id="{F0D8CD07-0CFF-CC49-92BF-7F72F8710197}"/>
              </a:ext>
            </a:extLst>
          </p:cNvPr>
          <p:cNvCxnSpPr>
            <a:cxnSpLocks/>
          </p:cNvCxnSpPr>
          <p:nvPr/>
        </p:nvCxnSpPr>
        <p:spPr>
          <a:xfrm>
            <a:off x="10728302" y="1501564"/>
            <a:ext cx="3009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直线箭头连接符 48">
            <a:extLst>
              <a:ext uri="{FF2B5EF4-FFF2-40B4-BE49-F238E27FC236}">
                <a16:creationId xmlns:a16="http://schemas.microsoft.com/office/drawing/2014/main" id="{DB871208-902F-A04C-BB6E-391C2383917B}"/>
              </a:ext>
            </a:extLst>
          </p:cNvPr>
          <p:cNvCxnSpPr>
            <a:cxnSpLocks/>
          </p:cNvCxnSpPr>
          <p:nvPr/>
        </p:nvCxnSpPr>
        <p:spPr>
          <a:xfrm>
            <a:off x="6721993" y="1645098"/>
            <a:ext cx="304699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文本框 52">
            <a:extLst>
              <a:ext uri="{FF2B5EF4-FFF2-40B4-BE49-F238E27FC236}">
                <a16:creationId xmlns:a16="http://schemas.microsoft.com/office/drawing/2014/main" id="{7F192713-AFF8-D845-9487-6AD8DB06C94F}"/>
              </a:ext>
            </a:extLst>
          </p:cNvPr>
          <p:cNvSpPr txBox="1"/>
          <p:nvPr/>
        </p:nvSpPr>
        <p:spPr>
          <a:xfrm>
            <a:off x="6105573" y="1915457"/>
            <a:ext cx="1295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MSE Loss 2</a:t>
            </a:r>
            <a:endParaRPr kumimoji="1" lang="zh-CN" altLang="en-US" dirty="0"/>
          </a:p>
        </p:txBody>
      </p:sp>
      <p:cxnSp>
        <p:nvCxnSpPr>
          <p:cNvPr id="37" name="肘形连接符 36">
            <a:extLst>
              <a:ext uri="{FF2B5EF4-FFF2-40B4-BE49-F238E27FC236}">
                <a16:creationId xmlns:a16="http://schemas.microsoft.com/office/drawing/2014/main" id="{45E8BD24-A846-7046-AC75-1575424547D6}"/>
              </a:ext>
            </a:extLst>
          </p:cNvPr>
          <p:cNvCxnSpPr>
            <a:cxnSpLocks/>
            <a:stCxn id="28" idx="2"/>
            <a:endCxn id="44" idx="2"/>
          </p:cNvCxnSpPr>
          <p:nvPr/>
        </p:nvCxnSpPr>
        <p:spPr>
          <a:xfrm rot="16200000" flipH="1">
            <a:off x="6879675" y="-2643266"/>
            <a:ext cx="469452" cy="8934557"/>
          </a:xfrm>
          <a:prstGeom prst="bentConnector3">
            <a:avLst>
              <a:gd name="adj1" fmla="val 148695"/>
            </a:avLst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矩形 42">
            <a:extLst>
              <a:ext uri="{FF2B5EF4-FFF2-40B4-BE49-F238E27FC236}">
                <a16:creationId xmlns:a16="http://schemas.microsoft.com/office/drawing/2014/main" id="{94A04E5A-6749-A847-BE81-33192508BF8C}"/>
              </a:ext>
            </a:extLst>
          </p:cNvPr>
          <p:cNvSpPr/>
          <p:nvPr/>
        </p:nvSpPr>
        <p:spPr>
          <a:xfrm>
            <a:off x="286749" y="2481295"/>
            <a:ext cx="1188000" cy="1188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GT</a:t>
            </a:r>
            <a:endParaRPr kumimoji="1" lang="zh-CN" altLang="en-US" dirty="0"/>
          </a:p>
        </p:txBody>
      </p:sp>
      <p:sp>
        <p:nvSpPr>
          <p:cNvPr id="46" name="梯形 45">
            <a:extLst>
              <a:ext uri="{FF2B5EF4-FFF2-40B4-BE49-F238E27FC236}">
                <a16:creationId xmlns:a16="http://schemas.microsoft.com/office/drawing/2014/main" id="{D7EB39F4-C6B1-E448-A8B4-1175755E46FA}"/>
              </a:ext>
            </a:extLst>
          </p:cNvPr>
          <p:cNvSpPr/>
          <p:nvPr/>
        </p:nvSpPr>
        <p:spPr>
          <a:xfrm rot="5400000">
            <a:off x="2839387" y="2603566"/>
            <a:ext cx="1072055" cy="959310"/>
          </a:xfrm>
          <a:prstGeom prst="trapezoid">
            <a:avLst>
              <a:gd name="adj" fmla="val 24421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cxnSp>
        <p:nvCxnSpPr>
          <p:cNvPr id="47" name="直线箭头连接符 46">
            <a:extLst>
              <a:ext uri="{FF2B5EF4-FFF2-40B4-BE49-F238E27FC236}">
                <a16:creationId xmlns:a16="http://schemas.microsoft.com/office/drawing/2014/main" id="{82BED5CB-DBA8-6942-81CD-19E287A68DD9}"/>
              </a:ext>
            </a:extLst>
          </p:cNvPr>
          <p:cNvCxnSpPr>
            <a:cxnSpLocks/>
            <a:stCxn id="43" idx="3"/>
            <a:endCxn id="46" idx="2"/>
          </p:cNvCxnSpPr>
          <p:nvPr/>
        </p:nvCxnSpPr>
        <p:spPr>
          <a:xfrm>
            <a:off x="1474749" y="3075295"/>
            <a:ext cx="1421011" cy="79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文本框 47">
            <a:extLst>
              <a:ext uri="{FF2B5EF4-FFF2-40B4-BE49-F238E27FC236}">
                <a16:creationId xmlns:a16="http://schemas.microsoft.com/office/drawing/2014/main" id="{E7AB05DA-4C05-C141-92E5-3B53DD8FDED3}"/>
              </a:ext>
            </a:extLst>
          </p:cNvPr>
          <p:cNvSpPr txBox="1"/>
          <p:nvPr/>
        </p:nvSpPr>
        <p:spPr>
          <a:xfrm>
            <a:off x="2895759" y="2883994"/>
            <a:ext cx="994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Encoder</a:t>
            </a:r>
            <a:endParaRPr kumimoji="1" lang="zh-CN" altLang="en-US" dirty="0"/>
          </a:p>
        </p:txBody>
      </p:sp>
      <p:cxnSp>
        <p:nvCxnSpPr>
          <p:cNvPr id="50" name="直线箭头连接符 49">
            <a:extLst>
              <a:ext uri="{FF2B5EF4-FFF2-40B4-BE49-F238E27FC236}">
                <a16:creationId xmlns:a16="http://schemas.microsoft.com/office/drawing/2014/main" id="{E4BDE64A-FA5A-0049-8797-EEAA1F308510}"/>
              </a:ext>
            </a:extLst>
          </p:cNvPr>
          <p:cNvCxnSpPr>
            <a:cxnSpLocks/>
            <a:stCxn id="48" idx="3"/>
            <a:endCxn id="51" idx="1"/>
          </p:cNvCxnSpPr>
          <p:nvPr/>
        </p:nvCxnSpPr>
        <p:spPr>
          <a:xfrm>
            <a:off x="3889942" y="3068660"/>
            <a:ext cx="3000643" cy="66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矩形 50">
            <a:extLst>
              <a:ext uri="{FF2B5EF4-FFF2-40B4-BE49-F238E27FC236}">
                <a16:creationId xmlns:a16="http://schemas.microsoft.com/office/drawing/2014/main" id="{8C754B15-EBE3-0B4C-B660-AB2F04A8B679}"/>
              </a:ext>
            </a:extLst>
          </p:cNvPr>
          <p:cNvSpPr/>
          <p:nvPr/>
        </p:nvSpPr>
        <p:spPr>
          <a:xfrm>
            <a:off x="6890585" y="2941223"/>
            <a:ext cx="720000" cy="26814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z</a:t>
            </a:r>
            <a:endParaRPr kumimoji="1" lang="zh-CN" altLang="en-US" dirty="0"/>
          </a:p>
        </p:txBody>
      </p:sp>
      <p:sp>
        <p:nvSpPr>
          <p:cNvPr id="54" name="上下箭头 53">
            <a:extLst>
              <a:ext uri="{FF2B5EF4-FFF2-40B4-BE49-F238E27FC236}">
                <a16:creationId xmlns:a16="http://schemas.microsoft.com/office/drawing/2014/main" id="{5EE9EB6A-99AE-AD47-A98B-25C91F646A1D}"/>
              </a:ext>
            </a:extLst>
          </p:cNvPr>
          <p:cNvSpPr/>
          <p:nvPr/>
        </p:nvSpPr>
        <p:spPr>
          <a:xfrm>
            <a:off x="807682" y="3732101"/>
            <a:ext cx="105036" cy="246434"/>
          </a:xfrm>
          <a:prstGeom prst="up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3811740A-7536-E845-AEE8-A77F784A012D}"/>
              </a:ext>
            </a:extLst>
          </p:cNvPr>
          <p:cNvGrpSpPr/>
          <p:nvPr/>
        </p:nvGrpSpPr>
        <p:grpSpPr>
          <a:xfrm>
            <a:off x="286749" y="3978535"/>
            <a:ext cx="1188000" cy="1445812"/>
            <a:chOff x="808399" y="4683957"/>
            <a:chExt cx="1188000" cy="1445812"/>
          </a:xfrm>
        </p:grpSpPr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2B9CC08E-2648-6942-8FD7-90594A79BFFB}"/>
                </a:ext>
              </a:extLst>
            </p:cNvPr>
            <p:cNvSpPr txBox="1"/>
            <p:nvPr/>
          </p:nvSpPr>
          <p:spPr>
            <a:xfrm>
              <a:off x="808399" y="4683957"/>
              <a:ext cx="1188000" cy="36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dirty="0"/>
                <a:t>x_0</a:t>
              </a:r>
              <a:endParaRPr kumimoji="1" lang="zh-CN" altLang="en-US" dirty="0"/>
            </a:p>
          </p:txBody>
        </p:sp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0A0CD1C8-1E93-824C-BE9F-C5F52A6C1482}"/>
                </a:ext>
              </a:extLst>
            </p:cNvPr>
            <p:cNvSpPr txBox="1"/>
            <p:nvPr/>
          </p:nvSpPr>
          <p:spPr>
            <a:xfrm>
              <a:off x="808399" y="5042197"/>
              <a:ext cx="1188000" cy="36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dirty="0"/>
                <a:t>x_1</a:t>
              </a:r>
              <a:endParaRPr kumimoji="1" lang="zh-CN" altLang="en-US" dirty="0"/>
            </a:p>
          </p:txBody>
        </p:sp>
        <p:sp>
          <p:nvSpPr>
            <p:cNvPr id="58" name="文本框 57">
              <a:extLst>
                <a:ext uri="{FF2B5EF4-FFF2-40B4-BE49-F238E27FC236}">
                  <a16:creationId xmlns:a16="http://schemas.microsoft.com/office/drawing/2014/main" id="{644D9AE6-2D80-624C-BC53-F8C98AA9DDF8}"/>
                </a:ext>
              </a:extLst>
            </p:cNvPr>
            <p:cNvSpPr txBox="1"/>
            <p:nvPr/>
          </p:nvSpPr>
          <p:spPr>
            <a:xfrm>
              <a:off x="808399" y="5403007"/>
              <a:ext cx="1188000" cy="36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dirty="0"/>
                <a:t>…</a:t>
              </a:r>
              <a:endParaRPr kumimoji="1" lang="zh-CN" altLang="en-US" dirty="0"/>
            </a:p>
          </p:txBody>
        </p:sp>
        <p:sp>
          <p:nvSpPr>
            <p:cNvPr id="59" name="文本框 58">
              <a:extLst>
                <a:ext uri="{FF2B5EF4-FFF2-40B4-BE49-F238E27FC236}">
                  <a16:creationId xmlns:a16="http://schemas.microsoft.com/office/drawing/2014/main" id="{DD1C2619-AE1F-F241-9D83-BF33C43D5F3A}"/>
                </a:ext>
              </a:extLst>
            </p:cNvPr>
            <p:cNvSpPr txBox="1"/>
            <p:nvPr/>
          </p:nvSpPr>
          <p:spPr>
            <a:xfrm>
              <a:off x="808399" y="5760437"/>
              <a:ext cx="1188000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dirty="0" err="1"/>
                <a:t>x_n</a:t>
              </a:r>
              <a:endParaRPr kumimoji="1" lang="zh-CN" altLang="en-US" dirty="0"/>
            </a:p>
          </p:txBody>
        </p:sp>
      </p:grpSp>
      <p:cxnSp>
        <p:nvCxnSpPr>
          <p:cNvPr id="60" name="直线箭头连接符 59">
            <a:extLst>
              <a:ext uri="{FF2B5EF4-FFF2-40B4-BE49-F238E27FC236}">
                <a16:creationId xmlns:a16="http://schemas.microsoft.com/office/drawing/2014/main" id="{73D86A57-695A-9B4A-8028-D2B9B0659727}"/>
              </a:ext>
            </a:extLst>
          </p:cNvPr>
          <p:cNvCxnSpPr>
            <a:cxnSpLocks/>
            <a:stCxn id="58" idx="3"/>
          </p:cNvCxnSpPr>
          <p:nvPr/>
        </p:nvCxnSpPr>
        <p:spPr>
          <a:xfrm>
            <a:off x="1474749" y="4877585"/>
            <a:ext cx="830174" cy="27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1" name="文本框 60">
                <a:extLst>
                  <a:ext uri="{FF2B5EF4-FFF2-40B4-BE49-F238E27FC236}">
                    <a16:creationId xmlns:a16="http://schemas.microsoft.com/office/drawing/2014/main" id="{A46BAC75-A439-3C41-8129-08C6FF444EBA}"/>
                  </a:ext>
                </a:extLst>
              </p:cNvPr>
              <p:cNvSpPr txBox="1"/>
              <p:nvPr/>
            </p:nvSpPr>
            <p:spPr>
              <a:xfrm>
                <a:off x="6292837" y="4160518"/>
                <a:ext cx="79398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dirty="0"/>
                  <a:t>noise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𝑟𝑎𝑛𝑑</m:t>
                          </m:r>
                        </m:sub>
                      </m:sSub>
                    </m:oMath>
                  </m:oMathPara>
                </a14:m>
                <a:endParaRPr kumimoji="1" lang="zh-CN" altLang="en-US" dirty="0"/>
              </a:p>
            </p:txBody>
          </p:sp>
        </mc:Choice>
        <mc:Fallback>
          <p:sp>
            <p:nvSpPr>
              <p:cNvPr id="61" name="文本框 60">
                <a:extLst>
                  <a:ext uri="{FF2B5EF4-FFF2-40B4-BE49-F238E27FC236}">
                    <a16:creationId xmlns:a16="http://schemas.microsoft.com/office/drawing/2014/main" id="{A46BAC75-A439-3C41-8129-08C6FF444E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2837" y="4160518"/>
                <a:ext cx="793985" cy="646331"/>
              </a:xfrm>
              <a:prstGeom prst="rect">
                <a:avLst/>
              </a:prstGeom>
              <a:blipFill>
                <a:blip r:embed="rId2"/>
                <a:stretch>
                  <a:fillRect l="-4688" t="-39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直线箭头连接符 61">
            <a:extLst>
              <a:ext uri="{FF2B5EF4-FFF2-40B4-BE49-F238E27FC236}">
                <a16:creationId xmlns:a16="http://schemas.microsoft.com/office/drawing/2014/main" id="{EC4E99AF-F506-1147-B93F-4C8C5C681CBE}"/>
              </a:ext>
            </a:extLst>
          </p:cNvPr>
          <p:cNvCxnSpPr>
            <a:cxnSpLocks/>
          </p:cNvCxnSpPr>
          <p:nvPr/>
        </p:nvCxnSpPr>
        <p:spPr>
          <a:xfrm flipV="1">
            <a:off x="3532687" y="4816284"/>
            <a:ext cx="284883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线箭头连接符 62">
            <a:extLst>
              <a:ext uri="{FF2B5EF4-FFF2-40B4-BE49-F238E27FC236}">
                <a16:creationId xmlns:a16="http://schemas.microsoft.com/office/drawing/2014/main" id="{8092B9C1-4773-DD4B-9CFD-5D1D438F2A1B}"/>
              </a:ext>
            </a:extLst>
          </p:cNvPr>
          <p:cNvCxnSpPr>
            <a:cxnSpLocks/>
          </p:cNvCxnSpPr>
          <p:nvPr/>
        </p:nvCxnSpPr>
        <p:spPr>
          <a:xfrm flipV="1">
            <a:off x="8187551" y="4811822"/>
            <a:ext cx="648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线箭头连接符 63">
            <a:extLst>
              <a:ext uri="{FF2B5EF4-FFF2-40B4-BE49-F238E27FC236}">
                <a16:creationId xmlns:a16="http://schemas.microsoft.com/office/drawing/2014/main" id="{94AADF55-C656-C847-8D5F-8683FCA652A8}"/>
              </a:ext>
            </a:extLst>
          </p:cNvPr>
          <p:cNvCxnSpPr>
            <a:cxnSpLocks/>
          </p:cNvCxnSpPr>
          <p:nvPr/>
        </p:nvCxnSpPr>
        <p:spPr>
          <a:xfrm>
            <a:off x="6252515" y="4816431"/>
            <a:ext cx="775890" cy="1889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线箭头连接符 64">
            <a:extLst>
              <a:ext uri="{FF2B5EF4-FFF2-40B4-BE49-F238E27FC236}">
                <a16:creationId xmlns:a16="http://schemas.microsoft.com/office/drawing/2014/main" id="{03B44910-CA2F-CC4F-AD55-1DDD2A3041E8}"/>
              </a:ext>
            </a:extLst>
          </p:cNvPr>
          <p:cNvCxnSpPr>
            <a:cxnSpLocks/>
          </p:cNvCxnSpPr>
          <p:nvPr/>
        </p:nvCxnSpPr>
        <p:spPr>
          <a:xfrm>
            <a:off x="8306721" y="3145367"/>
            <a:ext cx="0" cy="1500466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线箭头连接符 65">
            <a:extLst>
              <a:ext uri="{FF2B5EF4-FFF2-40B4-BE49-F238E27FC236}">
                <a16:creationId xmlns:a16="http://schemas.microsoft.com/office/drawing/2014/main" id="{D097FCE2-4935-7846-8A07-69C7A12C9328}"/>
              </a:ext>
            </a:extLst>
          </p:cNvPr>
          <p:cNvCxnSpPr>
            <a:cxnSpLocks/>
          </p:cNvCxnSpPr>
          <p:nvPr/>
        </p:nvCxnSpPr>
        <p:spPr>
          <a:xfrm flipV="1">
            <a:off x="8301276" y="4645855"/>
            <a:ext cx="534275" cy="43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线连接符 66">
            <a:extLst>
              <a:ext uri="{FF2B5EF4-FFF2-40B4-BE49-F238E27FC236}">
                <a16:creationId xmlns:a16="http://schemas.microsoft.com/office/drawing/2014/main" id="{65450B2A-A5BB-754F-8EB9-AFA105DC0580}"/>
              </a:ext>
            </a:extLst>
          </p:cNvPr>
          <p:cNvCxnSpPr>
            <a:cxnSpLocks/>
          </p:cNvCxnSpPr>
          <p:nvPr/>
        </p:nvCxnSpPr>
        <p:spPr>
          <a:xfrm>
            <a:off x="7620633" y="3145367"/>
            <a:ext cx="69069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梯形 67">
            <a:extLst>
              <a:ext uri="{FF2B5EF4-FFF2-40B4-BE49-F238E27FC236}">
                <a16:creationId xmlns:a16="http://schemas.microsoft.com/office/drawing/2014/main" id="{6EEB00AB-735C-174E-A502-1597E072316F}"/>
              </a:ext>
            </a:extLst>
          </p:cNvPr>
          <p:cNvSpPr/>
          <p:nvPr/>
        </p:nvSpPr>
        <p:spPr>
          <a:xfrm rot="5400000">
            <a:off x="8763508" y="4345546"/>
            <a:ext cx="1072055" cy="959310"/>
          </a:xfrm>
          <a:prstGeom prst="trapezoid">
            <a:avLst>
              <a:gd name="adj" fmla="val 24421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5075EFB2-501B-FA40-B903-5DF143ABB8DD}"/>
              </a:ext>
            </a:extLst>
          </p:cNvPr>
          <p:cNvSpPr txBox="1"/>
          <p:nvPr/>
        </p:nvSpPr>
        <p:spPr>
          <a:xfrm>
            <a:off x="8795130" y="4579168"/>
            <a:ext cx="1061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Diffusion</a:t>
            </a:r>
            <a:endParaRPr kumimoji="1" lang="zh-CN" altLang="en-US" dirty="0"/>
          </a:p>
        </p:txBody>
      </p:sp>
      <p:cxnSp>
        <p:nvCxnSpPr>
          <p:cNvPr id="70" name="直线箭头连接符 69">
            <a:extLst>
              <a:ext uri="{FF2B5EF4-FFF2-40B4-BE49-F238E27FC236}">
                <a16:creationId xmlns:a16="http://schemas.microsoft.com/office/drawing/2014/main" id="{9569EA9A-A383-EA43-8D69-01584DE7FBA1}"/>
              </a:ext>
            </a:extLst>
          </p:cNvPr>
          <p:cNvCxnSpPr>
            <a:cxnSpLocks/>
          </p:cNvCxnSpPr>
          <p:nvPr/>
        </p:nvCxnSpPr>
        <p:spPr>
          <a:xfrm>
            <a:off x="9778591" y="4806849"/>
            <a:ext cx="71510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71" name="文本框 70">
                <a:extLst>
                  <a:ext uri="{FF2B5EF4-FFF2-40B4-BE49-F238E27FC236}">
                    <a16:creationId xmlns:a16="http://schemas.microsoft.com/office/drawing/2014/main" id="{A0BE79A6-22DF-C44F-9BBE-A6D39165ECD0}"/>
                  </a:ext>
                </a:extLst>
              </p:cNvPr>
              <p:cNvSpPr txBox="1"/>
              <p:nvPr/>
            </p:nvSpPr>
            <p:spPr>
              <a:xfrm>
                <a:off x="10593838" y="4648538"/>
                <a:ext cx="619016" cy="28257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1" lang="zh-CN" altLang="en-US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𝑛𝑜𝑖𝑠𝑒</m:t>
                              </m:r>
                            </m:e>
                          </m:acc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kumimoji="1" lang="zh-CN" altLang="en-US" dirty="0"/>
              </a:p>
            </p:txBody>
          </p:sp>
        </mc:Choice>
        <mc:Fallback>
          <p:sp>
            <p:nvSpPr>
              <p:cNvPr id="71" name="文本框 70">
                <a:extLst>
                  <a:ext uri="{FF2B5EF4-FFF2-40B4-BE49-F238E27FC236}">
                    <a16:creationId xmlns:a16="http://schemas.microsoft.com/office/drawing/2014/main" id="{A0BE79A6-22DF-C44F-9BBE-A6D39165EC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93838" y="4648538"/>
                <a:ext cx="619016" cy="282578"/>
              </a:xfrm>
              <a:prstGeom prst="rect">
                <a:avLst/>
              </a:prstGeom>
              <a:blipFill>
                <a:blip r:embed="rId3"/>
                <a:stretch>
                  <a:fillRect l="-10000" t="-21739" r="-42000" b="-86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2" name="直线箭头连接符 71">
            <a:extLst>
              <a:ext uri="{FF2B5EF4-FFF2-40B4-BE49-F238E27FC236}">
                <a16:creationId xmlns:a16="http://schemas.microsoft.com/office/drawing/2014/main" id="{A2F3478C-BCD3-0240-8675-BB2BDB3DB34F}"/>
              </a:ext>
            </a:extLst>
          </p:cNvPr>
          <p:cNvCxnSpPr>
            <a:cxnSpLocks/>
          </p:cNvCxnSpPr>
          <p:nvPr/>
        </p:nvCxnSpPr>
        <p:spPr>
          <a:xfrm>
            <a:off x="10894021" y="4902619"/>
            <a:ext cx="0" cy="52172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73" name="矩形 72">
                <a:extLst>
                  <a:ext uri="{FF2B5EF4-FFF2-40B4-BE49-F238E27FC236}">
                    <a16:creationId xmlns:a16="http://schemas.microsoft.com/office/drawing/2014/main" id="{41037A19-E856-094A-B55C-F2C6C9EDD392}"/>
                  </a:ext>
                </a:extLst>
              </p:cNvPr>
              <p:cNvSpPr/>
              <p:nvPr/>
            </p:nvSpPr>
            <p:spPr>
              <a:xfrm>
                <a:off x="10505480" y="5361229"/>
                <a:ext cx="79573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𝑟𝑎𝑛𝑑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73" name="矩形 72">
                <a:extLst>
                  <a:ext uri="{FF2B5EF4-FFF2-40B4-BE49-F238E27FC236}">
                    <a16:creationId xmlns:a16="http://schemas.microsoft.com/office/drawing/2014/main" id="{41037A19-E856-094A-B55C-F2C6C9EDD3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05480" y="5361229"/>
                <a:ext cx="795731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文本框 73">
            <a:extLst>
              <a:ext uri="{FF2B5EF4-FFF2-40B4-BE49-F238E27FC236}">
                <a16:creationId xmlns:a16="http://schemas.microsoft.com/office/drawing/2014/main" id="{5114C9B9-CC47-6348-BC1D-E5969187C023}"/>
              </a:ext>
            </a:extLst>
          </p:cNvPr>
          <p:cNvSpPr txBox="1"/>
          <p:nvPr/>
        </p:nvSpPr>
        <p:spPr>
          <a:xfrm>
            <a:off x="10894021" y="4938555"/>
            <a:ext cx="1027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/>
              <a:t>mse</a:t>
            </a:r>
            <a:r>
              <a:rPr kumimoji="1" lang="en-US" altLang="zh-CN" dirty="0"/>
              <a:t> loss</a:t>
            </a:r>
            <a:endParaRPr kumimoji="1" lang="zh-CN" altLang="en-US" dirty="0"/>
          </a:p>
        </p:txBody>
      </p:sp>
      <p:cxnSp>
        <p:nvCxnSpPr>
          <p:cNvPr id="75" name="直线箭头连接符 74">
            <a:extLst>
              <a:ext uri="{FF2B5EF4-FFF2-40B4-BE49-F238E27FC236}">
                <a16:creationId xmlns:a16="http://schemas.microsoft.com/office/drawing/2014/main" id="{CE8FA3C1-F9D5-1E47-80A6-F07D995C4DBB}"/>
              </a:ext>
            </a:extLst>
          </p:cNvPr>
          <p:cNvCxnSpPr>
            <a:cxnSpLocks/>
          </p:cNvCxnSpPr>
          <p:nvPr/>
        </p:nvCxnSpPr>
        <p:spPr>
          <a:xfrm>
            <a:off x="7614080" y="3040849"/>
            <a:ext cx="135283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文本框 75">
            <a:extLst>
              <a:ext uri="{FF2B5EF4-FFF2-40B4-BE49-F238E27FC236}">
                <a16:creationId xmlns:a16="http://schemas.microsoft.com/office/drawing/2014/main" id="{15B43948-E1DE-C44E-8561-CA18991CCBEA}"/>
              </a:ext>
            </a:extLst>
          </p:cNvPr>
          <p:cNvSpPr txBox="1"/>
          <p:nvPr/>
        </p:nvSpPr>
        <p:spPr>
          <a:xfrm>
            <a:off x="4095542" y="3956440"/>
            <a:ext cx="346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🀜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77" name="文本框 76">
            <a:extLst>
              <a:ext uri="{FF2B5EF4-FFF2-40B4-BE49-F238E27FC236}">
                <a16:creationId xmlns:a16="http://schemas.microsoft.com/office/drawing/2014/main" id="{6E1BA2E3-C1B6-7C4C-932A-DA5BD9E3F6CC}"/>
              </a:ext>
            </a:extLst>
          </p:cNvPr>
          <p:cNvSpPr txBox="1"/>
          <p:nvPr/>
        </p:nvSpPr>
        <p:spPr>
          <a:xfrm>
            <a:off x="4767827" y="4395600"/>
            <a:ext cx="346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🀝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78" name="文本框 77">
            <a:extLst>
              <a:ext uri="{FF2B5EF4-FFF2-40B4-BE49-F238E27FC236}">
                <a16:creationId xmlns:a16="http://schemas.microsoft.com/office/drawing/2014/main" id="{475E864C-3E41-C442-9A1E-BCA36C59B61A}"/>
              </a:ext>
            </a:extLst>
          </p:cNvPr>
          <p:cNvSpPr txBox="1"/>
          <p:nvPr/>
        </p:nvSpPr>
        <p:spPr>
          <a:xfrm>
            <a:off x="8448560" y="2705963"/>
            <a:ext cx="346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🀞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79" name="文本框 78">
            <a:extLst>
              <a:ext uri="{FF2B5EF4-FFF2-40B4-BE49-F238E27FC236}">
                <a16:creationId xmlns:a16="http://schemas.microsoft.com/office/drawing/2014/main" id="{476AD1FB-8A42-F946-B62F-3FFC9BC1E406}"/>
              </a:ext>
            </a:extLst>
          </p:cNvPr>
          <p:cNvSpPr txBox="1"/>
          <p:nvPr/>
        </p:nvSpPr>
        <p:spPr>
          <a:xfrm>
            <a:off x="8278772" y="4306429"/>
            <a:ext cx="346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🀟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80" name="文本框 79">
            <a:extLst>
              <a:ext uri="{FF2B5EF4-FFF2-40B4-BE49-F238E27FC236}">
                <a16:creationId xmlns:a16="http://schemas.microsoft.com/office/drawing/2014/main" id="{09C3E831-3C80-794B-A119-686CCA4CF1A4}"/>
              </a:ext>
            </a:extLst>
          </p:cNvPr>
          <p:cNvSpPr txBox="1"/>
          <p:nvPr/>
        </p:nvSpPr>
        <p:spPr>
          <a:xfrm>
            <a:off x="9419381" y="5380034"/>
            <a:ext cx="346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🀠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ADCBE9AA-15FE-2D4E-A722-8DD2E53BE81B}"/>
              </a:ext>
            </a:extLst>
          </p:cNvPr>
          <p:cNvSpPr txBox="1"/>
          <p:nvPr/>
        </p:nvSpPr>
        <p:spPr>
          <a:xfrm>
            <a:off x="10010442" y="4428518"/>
            <a:ext cx="346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🀡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82" name="文本框 81">
            <a:extLst>
              <a:ext uri="{FF2B5EF4-FFF2-40B4-BE49-F238E27FC236}">
                <a16:creationId xmlns:a16="http://schemas.microsoft.com/office/drawing/2014/main" id="{FBA0AE6B-5494-2548-B6F4-B2C64D0EE4B6}"/>
              </a:ext>
            </a:extLst>
          </p:cNvPr>
          <p:cNvSpPr txBox="1"/>
          <p:nvPr/>
        </p:nvSpPr>
        <p:spPr>
          <a:xfrm>
            <a:off x="5264954" y="2413131"/>
            <a:ext cx="409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🀙</a:t>
            </a:r>
            <a:r>
              <a:rPr kumimoji="1" lang="en-US" altLang="zh-CN" dirty="0"/>
              <a:t> </a:t>
            </a:r>
            <a:endParaRPr kumimoji="1" lang="zh-CN" altLang="en-US" dirty="0"/>
          </a:p>
        </p:txBody>
      </p:sp>
      <p:sp>
        <p:nvSpPr>
          <p:cNvPr id="83" name="文本框 82">
            <a:extLst>
              <a:ext uri="{FF2B5EF4-FFF2-40B4-BE49-F238E27FC236}">
                <a16:creationId xmlns:a16="http://schemas.microsoft.com/office/drawing/2014/main" id="{B6B4C3BC-D9C4-3744-B71D-E3E82D5C2E79}"/>
              </a:ext>
            </a:extLst>
          </p:cNvPr>
          <p:cNvSpPr txBox="1"/>
          <p:nvPr/>
        </p:nvSpPr>
        <p:spPr>
          <a:xfrm>
            <a:off x="456648" y="3648129"/>
            <a:ext cx="346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🀚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84" name="文本框 83">
            <a:extLst>
              <a:ext uri="{FF2B5EF4-FFF2-40B4-BE49-F238E27FC236}">
                <a16:creationId xmlns:a16="http://schemas.microsoft.com/office/drawing/2014/main" id="{79919E8E-B7C5-E94A-95CF-5EEA6A3A3686}"/>
              </a:ext>
            </a:extLst>
          </p:cNvPr>
          <p:cNvSpPr txBox="1"/>
          <p:nvPr/>
        </p:nvSpPr>
        <p:spPr>
          <a:xfrm>
            <a:off x="1555473" y="3924617"/>
            <a:ext cx="346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🀛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85" name="文本框 84">
            <a:extLst>
              <a:ext uri="{FF2B5EF4-FFF2-40B4-BE49-F238E27FC236}">
                <a16:creationId xmlns:a16="http://schemas.microsoft.com/office/drawing/2014/main" id="{C86ED1D2-8F0F-5A42-975F-2DCC77921766}"/>
              </a:ext>
            </a:extLst>
          </p:cNvPr>
          <p:cNvSpPr txBox="1"/>
          <p:nvPr/>
        </p:nvSpPr>
        <p:spPr>
          <a:xfrm>
            <a:off x="1503616" y="4437517"/>
            <a:ext cx="744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/>
              <a:t>diffvg</a:t>
            </a:r>
            <a:endParaRPr kumimoji="1" lang="zh-CN" altLang="en-US" dirty="0"/>
          </a:p>
        </p:txBody>
      </p:sp>
      <p:sp>
        <p:nvSpPr>
          <p:cNvPr id="86" name="文本框 85">
            <a:extLst>
              <a:ext uri="{FF2B5EF4-FFF2-40B4-BE49-F238E27FC236}">
                <a16:creationId xmlns:a16="http://schemas.microsoft.com/office/drawing/2014/main" id="{E081B833-06B0-6A4B-A544-33C37534E27F}"/>
              </a:ext>
            </a:extLst>
          </p:cNvPr>
          <p:cNvSpPr txBox="1"/>
          <p:nvPr/>
        </p:nvSpPr>
        <p:spPr>
          <a:xfrm>
            <a:off x="9026671" y="2798573"/>
            <a:ext cx="18165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/>
              <a:t>re</a:t>
            </a:r>
            <a:r>
              <a:rPr lang="en-US" altLang="zh-CN" dirty="0" err="1"/>
              <a:t>parameterized</a:t>
            </a:r>
            <a:endParaRPr lang="en-US" altLang="zh-CN" dirty="0"/>
          </a:p>
        </p:txBody>
      </p:sp>
      <p:sp>
        <p:nvSpPr>
          <p:cNvPr id="87" name="文本框 86">
            <a:extLst>
              <a:ext uri="{FF2B5EF4-FFF2-40B4-BE49-F238E27FC236}">
                <a16:creationId xmlns:a16="http://schemas.microsoft.com/office/drawing/2014/main" id="{4348B348-DBED-E040-9A37-E2CEC3606BB3}"/>
              </a:ext>
            </a:extLst>
          </p:cNvPr>
          <p:cNvSpPr txBox="1"/>
          <p:nvPr/>
        </p:nvSpPr>
        <p:spPr>
          <a:xfrm>
            <a:off x="6264975" y="5669473"/>
            <a:ext cx="290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z</a:t>
            </a:r>
          </a:p>
        </p:txBody>
      </p:sp>
      <p:sp>
        <p:nvSpPr>
          <p:cNvPr id="88" name="文本框 87">
            <a:extLst>
              <a:ext uri="{FF2B5EF4-FFF2-40B4-BE49-F238E27FC236}">
                <a16:creationId xmlns:a16="http://schemas.microsoft.com/office/drawing/2014/main" id="{C15E70C7-488C-E949-9ED1-08F8FFE66E5B}"/>
              </a:ext>
            </a:extLst>
          </p:cNvPr>
          <p:cNvSpPr txBox="1"/>
          <p:nvPr/>
        </p:nvSpPr>
        <p:spPr>
          <a:xfrm>
            <a:off x="6276480" y="5992333"/>
            <a:ext cx="2584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t</a:t>
            </a:r>
            <a:endParaRPr kumimoji="1" lang="zh-CN" altLang="en-US" dirty="0"/>
          </a:p>
        </p:txBody>
      </p:sp>
      <p:sp>
        <p:nvSpPr>
          <p:cNvPr id="89" name="文本框 88">
            <a:extLst>
              <a:ext uri="{FF2B5EF4-FFF2-40B4-BE49-F238E27FC236}">
                <a16:creationId xmlns:a16="http://schemas.microsoft.com/office/drawing/2014/main" id="{6B09855A-F761-BA45-B667-3CB3E9BEC063}"/>
              </a:ext>
            </a:extLst>
          </p:cNvPr>
          <p:cNvSpPr txBox="1"/>
          <p:nvPr/>
        </p:nvSpPr>
        <p:spPr>
          <a:xfrm>
            <a:off x="6103120" y="6355407"/>
            <a:ext cx="455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err="1"/>
              <a:t>x_t</a:t>
            </a:r>
            <a:endParaRPr kumimoji="1" lang="zh-CN" altLang="en-US" dirty="0"/>
          </a:p>
        </p:txBody>
      </p:sp>
      <p:sp>
        <p:nvSpPr>
          <p:cNvPr id="90" name="文本框 89">
            <a:extLst>
              <a:ext uri="{FF2B5EF4-FFF2-40B4-BE49-F238E27FC236}">
                <a16:creationId xmlns:a16="http://schemas.microsoft.com/office/drawing/2014/main" id="{7B8F542A-32D2-494D-A02A-383C085D5DBF}"/>
              </a:ext>
            </a:extLst>
          </p:cNvPr>
          <p:cNvSpPr txBox="1"/>
          <p:nvPr/>
        </p:nvSpPr>
        <p:spPr>
          <a:xfrm>
            <a:off x="6589500" y="5982624"/>
            <a:ext cx="16417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[t, sin(t), cos(t)]</a:t>
            </a:r>
            <a:endParaRPr kumimoji="1" lang="zh-CN" altLang="en-US" dirty="0"/>
          </a:p>
        </p:txBody>
      </p:sp>
      <p:cxnSp>
        <p:nvCxnSpPr>
          <p:cNvPr id="91" name="直线箭头连接符 90">
            <a:extLst>
              <a:ext uri="{FF2B5EF4-FFF2-40B4-BE49-F238E27FC236}">
                <a16:creationId xmlns:a16="http://schemas.microsoft.com/office/drawing/2014/main" id="{5E6CA1AD-245E-614B-BF17-74DF4B27EBFB}"/>
              </a:ext>
            </a:extLst>
          </p:cNvPr>
          <p:cNvCxnSpPr>
            <a:cxnSpLocks/>
            <a:stCxn id="87" idx="3"/>
          </p:cNvCxnSpPr>
          <p:nvPr/>
        </p:nvCxnSpPr>
        <p:spPr>
          <a:xfrm flipV="1">
            <a:off x="6555439" y="5849138"/>
            <a:ext cx="1879612" cy="5001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线箭头连接符 91">
            <a:extLst>
              <a:ext uri="{FF2B5EF4-FFF2-40B4-BE49-F238E27FC236}">
                <a16:creationId xmlns:a16="http://schemas.microsoft.com/office/drawing/2014/main" id="{6583EE66-2727-974D-A9B1-3CA116C03D4D}"/>
              </a:ext>
            </a:extLst>
          </p:cNvPr>
          <p:cNvCxnSpPr>
            <a:cxnSpLocks/>
          </p:cNvCxnSpPr>
          <p:nvPr/>
        </p:nvCxnSpPr>
        <p:spPr>
          <a:xfrm flipV="1">
            <a:off x="6456902" y="6536625"/>
            <a:ext cx="1978149" cy="1078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线箭头连接符 92">
            <a:extLst>
              <a:ext uri="{FF2B5EF4-FFF2-40B4-BE49-F238E27FC236}">
                <a16:creationId xmlns:a16="http://schemas.microsoft.com/office/drawing/2014/main" id="{6C10316C-E301-C747-9A60-1DEABAA1B7F1}"/>
              </a:ext>
            </a:extLst>
          </p:cNvPr>
          <p:cNvCxnSpPr>
            <a:cxnSpLocks/>
          </p:cNvCxnSpPr>
          <p:nvPr/>
        </p:nvCxnSpPr>
        <p:spPr>
          <a:xfrm>
            <a:off x="8092138" y="6190360"/>
            <a:ext cx="24525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4" name="组合 93">
            <a:extLst>
              <a:ext uri="{FF2B5EF4-FFF2-40B4-BE49-F238E27FC236}">
                <a16:creationId xmlns:a16="http://schemas.microsoft.com/office/drawing/2014/main" id="{0866E459-796B-F848-B740-8E04FCB8FEF5}"/>
              </a:ext>
            </a:extLst>
          </p:cNvPr>
          <p:cNvGrpSpPr/>
          <p:nvPr/>
        </p:nvGrpSpPr>
        <p:grpSpPr>
          <a:xfrm>
            <a:off x="8285242" y="6019055"/>
            <a:ext cx="299618" cy="332901"/>
            <a:chOff x="4876749" y="2343705"/>
            <a:chExt cx="463823" cy="517567"/>
          </a:xfrm>
        </p:grpSpPr>
        <p:sp>
          <p:nvSpPr>
            <p:cNvPr id="95" name="椭圆 94">
              <a:extLst>
                <a:ext uri="{FF2B5EF4-FFF2-40B4-BE49-F238E27FC236}">
                  <a16:creationId xmlns:a16="http://schemas.microsoft.com/office/drawing/2014/main" id="{C37AB7BE-5F87-FE4F-89CD-87426DD13A19}"/>
                </a:ext>
              </a:extLst>
            </p:cNvPr>
            <p:cNvSpPr/>
            <p:nvPr/>
          </p:nvSpPr>
          <p:spPr>
            <a:xfrm>
              <a:off x="4928661" y="2414208"/>
              <a:ext cx="360000" cy="3600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96" name="加号 95">
              <a:extLst>
                <a:ext uri="{FF2B5EF4-FFF2-40B4-BE49-F238E27FC236}">
                  <a16:creationId xmlns:a16="http://schemas.microsoft.com/office/drawing/2014/main" id="{5EF05502-A814-1747-B067-825D5C5C0578}"/>
                </a:ext>
              </a:extLst>
            </p:cNvPr>
            <p:cNvSpPr/>
            <p:nvPr/>
          </p:nvSpPr>
          <p:spPr>
            <a:xfrm>
              <a:off x="4876749" y="2343705"/>
              <a:ext cx="463823" cy="517567"/>
            </a:xfrm>
            <a:prstGeom prst="mathPlus">
              <a:avLst>
                <a:gd name="adj1" fmla="val 0"/>
              </a:avLst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cxnSp>
        <p:nvCxnSpPr>
          <p:cNvPr id="97" name="直线箭头连接符 96">
            <a:extLst>
              <a:ext uri="{FF2B5EF4-FFF2-40B4-BE49-F238E27FC236}">
                <a16:creationId xmlns:a16="http://schemas.microsoft.com/office/drawing/2014/main" id="{85CDCAE5-F6CC-0446-BCA9-5D25E57CD6B3}"/>
              </a:ext>
            </a:extLst>
          </p:cNvPr>
          <p:cNvCxnSpPr>
            <a:cxnSpLocks/>
            <a:endCxn id="96" idx="3"/>
          </p:cNvCxnSpPr>
          <p:nvPr/>
        </p:nvCxnSpPr>
        <p:spPr>
          <a:xfrm>
            <a:off x="8435051" y="5849138"/>
            <a:ext cx="0" cy="2140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8" name="直线箭头连接符 97">
            <a:extLst>
              <a:ext uri="{FF2B5EF4-FFF2-40B4-BE49-F238E27FC236}">
                <a16:creationId xmlns:a16="http://schemas.microsoft.com/office/drawing/2014/main" id="{E21197A3-F981-674B-BFBF-8C9A17706E5B}"/>
              </a:ext>
            </a:extLst>
          </p:cNvPr>
          <p:cNvCxnSpPr>
            <a:cxnSpLocks/>
          </p:cNvCxnSpPr>
          <p:nvPr/>
        </p:nvCxnSpPr>
        <p:spPr>
          <a:xfrm>
            <a:off x="8551327" y="6190360"/>
            <a:ext cx="24525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文本框 98">
            <a:extLst>
              <a:ext uri="{FF2B5EF4-FFF2-40B4-BE49-F238E27FC236}">
                <a16:creationId xmlns:a16="http://schemas.microsoft.com/office/drawing/2014/main" id="{777D2D50-D139-5C43-8E36-B9E510E5181C}"/>
              </a:ext>
            </a:extLst>
          </p:cNvPr>
          <p:cNvSpPr txBox="1"/>
          <p:nvPr/>
        </p:nvSpPr>
        <p:spPr>
          <a:xfrm>
            <a:off x="8745993" y="5971682"/>
            <a:ext cx="559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/>
              <a:t>c_tx</a:t>
            </a:r>
            <a:endParaRPr kumimoji="1" lang="zh-CN" altLang="en-US" dirty="0"/>
          </a:p>
        </p:txBody>
      </p:sp>
      <p:cxnSp>
        <p:nvCxnSpPr>
          <p:cNvPr id="100" name="直线箭头连接符 99">
            <a:extLst>
              <a:ext uri="{FF2B5EF4-FFF2-40B4-BE49-F238E27FC236}">
                <a16:creationId xmlns:a16="http://schemas.microsoft.com/office/drawing/2014/main" id="{33FD92D8-2DE6-6C46-BB6D-1B168D80A713}"/>
              </a:ext>
            </a:extLst>
          </p:cNvPr>
          <p:cNvCxnSpPr>
            <a:cxnSpLocks/>
          </p:cNvCxnSpPr>
          <p:nvPr/>
        </p:nvCxnSpPr>
        <p:spPr>
          <a:xfrm>
            <a:off x="9359029" y="6006189"/>
            <a:ext cx="216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线箭头连接符 100">
            <a:extLst>
              <a:ext uri="{FF2B5EF4-FFF2-40B4-BE49-F238E27FC236}">
                <a16:creationId xmlns:a16="http://schemas.microsoft.com/office/drawing/2014/main" id="{EDFC56E4-B7B8-314D-B8D7-DACC0BD90427}"/>
              </a:ext>
            </a:extLst>
          </p:cNvPr>
          <p:cNvCxnSpPr>
            <a:cxnSpLocks/>
          </p:cNvCxnSpPr>
          <p:nvPr/>
        </p:nvCxnSpPr>
        <p:spPr>
          <a:xfrm>
            <a:off x="9359029" y="6311424"/>
            <a:ext cx="216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线连接符 101">
            <a:extLst>
              <a:ext uri="{FF2B5EF4-FFF2-40B4-BE49-F238E27FC236}">
                <a16:creationId xmlns:a16="http://schemas.microsoft.com/office/drawing/2014/main" id="{0CDE8369-32D6-FE4F-8A2E-4A75D493F24C}"/>
              </a:ext>
            </a:extLst>
          </p:cNvPr>
          <p:cNvCxnSpPr>
            <a:cxnSpLocks/>
          </p:cNvCxnSpPr>
          <p:nvPr/>
        </p:nvCxnSpPr>
        <p:spPr>
          <a:xfrm>
            <a:off x="9252495" y="6178551"/>
            <a:ext cx="10653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" name="直线箭头连接符 102">
            <a:extLst>
              <a:ext uri="{FF2B5EF4-FFF2-40B4-BE49-F238E27FC236}">
                <a16:creationId xmlns:a16="http://schemas.microsoft.com/office/drawing/2014/main" id="{BB181CA5-1109-D042-993A-A4D7B789765C}"/>
              </a:ext>
            </a:extLst>
          </p:cNvPr>
          <p:cNvCxnSpPr>
            <a:cxnSpLocks/>
          </p:cNvCxnSpPr>
          <p:nvPr/>
        </p:nvCxnSpPr>
        <p:spPr>
          <a:xfrm>
            <a:off x="9359029" y="6001272"/>
            <a:ext cx="0" cy="310152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文本框 103">
            <a:extLst>
              <a:ext uri="{FF2B5EF4-FFF2-40B4-BE49-F238E27FC236}">
                <a16:creationId xmlns:a16="http://schemas.microsoft.com/office/drawing/2014/main" id="{52B795E9-998C-7340-8528-7099BB51AC8A}"/>
              </a:ext>
            </a:extLst>
          </p:cNvPr>
          <p:cNvSpPr txBox="1"/>
          <p:nvPr/>
        </p:nvSpPr>
        <p:spPr>
          <a:xfrm>
            <a:off x="9590625" y="6168951"/>
            <a:ext cx="644728" cy="324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en-US" altLang="zh-CN" b="1" dirty="0"/>
              <a:t>MLP</a:t>
            </a:r>
            <a:endParaRPr kumimoji="1" lang="zh-CN" altLang="en-US" b="1" dirty="0"/>
          </a:p>
        </p:txBody>
      </p:sp>
      <p:cxnSp>
        <p:nvCxnSpPr>
          <p:cNvPr id="105" name="直线箭头连接符 104">
            <a:extLst>
              <a:ext uri="{FF2B5EF4-FFF2-40B4-BE49-F238E27FC236}">
                <a16:creationId xmlns:a16="http://schemas.microsoft.com/office/drawing/2014/main" id="{8BADAB2E-A1B3-D04B-8B62-3A823DFBF573}"/>
              </a:ext>
            </a:extLst>
          </p:cNvPr>
          <p:cNvCxnSpPr>
            <a:cxnSpLocks/>
          </p:cNvCxnSpPr>
          <p:nvPr/>
        </p:nvCxnSpPr>
        <p:spPr>
          <a:xfrm>
            <a:off x="10233833" y="5977412"/>
            <a:ext cx="30487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06" name="文本框 105">
                <a:extLst>
                  <a:ext uri="{FF2B5EF4-FFF2-40B4-BE49-F238E27FC236}">
                    <a16:creationId xmlns:a16="http://schemas.microsoft.com/office/drawing/2014/main" id="{0F857018-1CA1-674F-847E-E3EDC25F9FE9}"/>
                  </a:ext>
                </a:extLst>
              </p:cNvPr>
              <p:cNvSpPr txBox="1"/>
              <p:nvPr/>
            </p:nvSpPr>
            <p:spPr>
              <a:xfrm>
                <a:off x="10457927" y="5760957"/>
                <a:ext cx="3752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𝛾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>
          <p:sp>
            <p:nvSpPr>
              <p:cNvPr id="106" name="文本框 105">
                <a:extLst>
                  <a:ext uri="{FF2B5EF4-FFF2-40B4-BE49-F238E27FC236}">
                    <a16:creationId xmlns:a16="http://schemas.microsoft.com/office/drawing/2014/main" id="{0F857018-1CA1-674F-847E-E3EDC25F9F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57927" y="5760957"/>
                <a:ext cx="375231" cy="369332"/>
              </a:xfrm>
              <a:prstGeom prst="rect">
                <a:avLst/>
              </a:prstGeom>
              <a:blipFill>
                <a:blip r:embed="rId5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7" name="直线箭头连接符 106">
            <a:extLst>
              <a:ext uri="{FF2B5EF4-FFF2-40B4-BE49-F238E27FC236}">
                <a16:creationId xmlns:a16="http://schemas.microsoft.com/office/drawing/2014/main" id="{A3884EE0-8E67-5544-94C2-935038BDEB2B}"/>
              </a:ext>
            </a:extLst>
          </p:cNvPr>
          <p:cNvCxnSpPr>
            <a:cxnSpLocks/>
          </p:cNvCxnSpPr>
          <p:nvPr/>
        </p:nvCxnSpPr>
        <p:spPr>
          <a:xfrm>
            <a:off x="10233833" y="6333894"/>
            <a:ext cx="30487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文本框 107">
            <a:extLst>
              <a:ext uri="{FF2B5EF4-FFF2-40B4-BE49-F238E27FC236}">
                <a16:creationId xmlns:a16="http://schemas.microsoft.com/office/drawing/2014/main" id="{F8410B76-80E3-E946-B12E-8CF048F409C5}"/>
              </a:ext>
            </a:extLst>
          </p:cNvPr>
          <p:cNvSpPr txBox="1"/>
          <p:nvPr/>
        </p:nvSpPr>
        <p:spPr>
          <a:xfrm>
            <a:off x="9590625" y="5806289"/>
            <a:ext cx="644728" cy="324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en-US" altLang="zh-CN" b="1" dirty="0"/>
              <a:t>MLP</a:t>
            </a:r>
            <a:endParaRPr kumimoji="1" lang="zh-CN" altLang="en-US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9" name="文本框 108">
                <a:extLst>
                  <a:ext uri="{FF2B5EF4-FFF2-40B4-BE49-F238E27FC236}">
                    <a16:creationId xmlns:a16="http://schemas.microsoft.com/office/drawing/2014/main" id="{28178768-77F2-0147-B674-F8EE485CC042}"/>
                  </a:ext>
                </a:extLst>
              </p:cNvPr>
              <p:cNvSpPr txBox="1"/>
              <p:nvPr/>
            </p:nvSpPr>
            <p:spPr>
              <a:xfrm>
                <a:off x="10457926" y="6174408"/>
                <a:ext cx="3752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>
          <p:sp>
            <p:nvSpPr>
              <p:cNvPr id="109" name="文本框 108">
                <a:extLst>
                  <a:ext uri="{FF2B5EF4-FFF2-40B4-BE49-F238E27FC236}">
                    <a16:creationId xmlns:a16="http://schemas.microsoft.com/office/drawing/2014/main" id="{28178768-77F2-0147-B674-F8EE485CC0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57926" y="6174408"/>
                <a:ext cx="37523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0" name="文本框 109">
            <a:extLst>
              <a:ext uri="{FF2B5EF4-FFF2-40B4-BE49-F238E27FC236}">
                <a16:creationId xmlns:a16="http://schemas.microsoft.com/office/drawing/2014/main" id="{03EDDE8E-B3B4-0F44-83B8-1C6B3B169818}"/>
              </a:ext>
            </a:extLst>
          </p:cNvPr>
          <p:cNvSpPr txBox="1"/>
          <p:nvPr/>
        </p:nvSpPr>
        <p:spPr>
          <a:xfrm>
            <a:off x="8447972" y="6385409"/>
            <a:ext cx="644728" cy="324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en-US" altLang="zh-CN" b="1" dirty="0"/>
              <a:t>MLP</a:t>
            </a:r>
            <a:endParaRPr kumimoji="1" lang="zh-CN" altLang="en-US" b="1" dirty="0"/>
          </a:p>
        </p:txBody>
      </p:sp>
      <p:cxnSp>
        <p:nvCxnSpPr>
          <p:cNvPr id="111" name="直线箭头连接符 110">
            <a:extLst>
              <a:ext uri="{FF2B5EF4-FFF2-40B4-BE49-F238E27FC236}">
                <a16:creationId xmlns:a16="http://schemas.microsoft.com/office/drawing/2014/main" id="{1F4A05A2-2AAA-EB49-877C-EF36F3E790FE}"/>
              </a:ext>
            </a:extLst>
          </p:cNvPr>
          <p:cNvCxnSpPr>
            <a:cxnSpLocks/>
          </p:cNvCxnSpPr>
          <p:nvPr/>
        </p:nvCxnSpPr>
        <p:spPr>
          <a:xfrm flipV="1">
            <a:off x="9092700" y="6592721"/>
            <a:ext cx="1446005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线箭头连接符 111">
            <a:extLst>
              <a:ext uri="{FF2B5EF4-FFF2-40B4-BE49-F238E27FC236}">
                <a16:creationId xmlns:a16="http://schemas.microsoft.com/office/drawing/2014/main" id="{3A661759-35F2-E44C-8BCE-F27E6A5DF882}"/>
              </a:ext>
            </a:extLst>
          </p:cNvPr>
          <p:cNvCxnSpPr>
            <a:cxnSpLocks/>
          </p:cNvCxnSpPr>
          <p:nvPr/>
        </p:nvCxnSpPr>
        <p:spPr>
          <a:xfrm>
            <a:off x="10726125" y="5965350"/>
            <a:ext cx="216000" cy="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13" name="文本框 112">
                <a:extLst>
                  <a:ext uri="{FF2B5EF4-FFF2-40B4-BE49-F238E27FC236}">
                    <a16:creationId xmlns:a16="http://schemas.microsoft.com/office/drawing/2014/main" id="{338BBE2F-DB20-D748-B5B0-444B8532162E}"/>
                  </a:ext>
                </a:extLst>
              </p:cNvPr>
              <p:cNvSpPr txBox="1"/>
              <p:nvPr/>
            </p:nvSpPr>
            <p:spPr>
              <a:xfrm>
                <a:off x="11168346" y="6133557"/>
                <a:ext cx="99001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𝛾</m:t>
                      </m:r>
                      <m:sSubSup>
                        <m:sSubSup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>
          <p:sp>
            <p:nvSpPr>
              <p:cNvPr id="113" name="文本框 112">
                <a:extLst>
                  <a:ext uri="{FF2B5EF4-FFF2-40B4-BE49-F238E27FC236}">
                    <a16:creationId xmlns:a16="http://schemas.microsoft.com/office/drawing/2014/main" id="{338BBE2F-DB20-D748-B5B0-444B853216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68346" y="6133557"/>
                <a:ext cx="990015" cy="369332"/>
              </a:xfrm>
              <a:prstGeom prst="rect">
                <a:avLst/>
              </a:prstGeom>
              <a:blipFill>
                <a:blip r:embed="rId7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4" name="文本框 113">
                <a:extLst>
                  <a:ext uri="{FF2B5EF4-FFF2-40B4-BE49-F238E27FC236}">
                    <a16:creationId xmlns:a16="http://schemas.microsoft.com/office/drawing/2014/main" id="{56D820DA-683D-884A-971C-E5AC1B47224B}"/>
                  </a:ext>
                </a:extLst>
              </p:cNvPr>
              <p:cNvSpPr txBox="1"/>
              <p:nvPr/>
            </p:nvSpPr>
            <p:spPr>
              <a:xfrm>
                <a:off x="10402517" y="6400418"/>
                <a:ext cx="45615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kumimoji="1" lang="zh-CN" altLang="en-US" dirty="0"/>
              </a:p>
            </p:txBody>
          </p:sp>
        </mc:Choice>
        <mc:Fallback>
          <p:sp>
            <p:nvSpPr>
              <p:cNvPr id="114" name="文本框 113">
                <a:extLst>
                  <a:ext uri="{FF2B5EF4-FFF2-40B4-BE49-F238E27FC236}">
                    <a16:creationId xmlns:a16="http://schemas.microsoft.com/office/drawing/2014/main" id="{56D820DA-683D-884A-971C-E5AC1B4722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02517" y="6400418"/>
                <a:ext cx="456151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5" name="直线箭头连接符 114">
            <a:extLst>
              <a:ext uri="{FF2B5EF4-FFF2-40B4-BE49-F238E27FC236}">
                <a16:creationId xmlns:a16="http://schemas.microsoft.com/office/drawing/2014/main" id="{8D039138-9A21-5343-967F-05FE9A34E46F}"/>
              </a:ext>
            </a:extLst>
          </p:cNvPr>
          <p:cNvCxnSpPr>
            <a:cxnSpLocks/>
          </p:cNvCxnSpPr>
          <p:nvPr/>
        </p:nvCxnSpPr>
        <p:spPr>
          <a:xfrm>
            <a:off x="10726125" y="6586388"/>
            <a:ext cx="216000" cy="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直线箭头连接符 115">
            <a:extLst>
              <a:ext uri="{FF2B5EF4-FFF2-40B4-BE49-F238E27FC236}">
                <a16:creationId xmlns:a16="http://schemas.microsoft.com/office/drawing/2014/main" id="{02D10607-1380-D44E-AA3F-8330B7EE7483}"/>
              </a:ext>
            </a:extLst>
          </p:cNvPr>
          <p:cNvCxnSpPr>
            <a:cxnSpLocks/>
          </p:cNvCxnSpPr>
          <p:nvPr/>
        </p:nvCxnSpPr>
        <p:spPr>
          <a:xfrm>
            <a:off x="10935522" y="5961957"/>
            <a:ext cx="0" cy="624431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直线箭头连接符 116">
            <a:extLst>
              <a:ext uri="{FF2B5EF4-FFF2-40B4-BE49-F238E27FC236}">
                <a16:creationId xmlns:a16="http://schemas.microsoft.com/office/drawing/2014/main" id="{36A94E3F-F19C-7749-9DFD-668417EEDCE1}"/>
              </a:ext>
            </a:extLst>
          </p:cNvPr>
          <p:cNvCxnSpPr>
            <a:cxnSpLocks/>
          </p:cNvCxnSpPr>
          <p:nvPr/>
        </p:nvCxnSpPr>
        <p:spPr>
          <a:xfrm>
            <a:off x="10726125" y="6323479"/>
            <a:ext cx="50315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上下箭头 117">
            <a:extLst>
              <a:ext uri="{FF2B5EF4-FFF2-40B4-BE49-F238E27FC236}">
                <a16:creationId xmlns:a16="http://schemas.microsoft.com/office/drawing/2014/main" id="{4D65EDC5-31A3-3846-81DE-11408CA83A93}"/>
              </a:ext>
            </a:extLst>
          </p:cNvPr>
          <p:cNvSpPr/>
          <p:nvPr/>
        </p:nvSpPr>
        <p:spPr>
          <a:xfrm>
            <a:off x="9109283" y="5304188"/>
            <a:ext cx="129229" cy="426374"/>
          </a:xfrm>
          <a:prstGeom prst="up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19" name="直线箭头连接符 118">
            <a:extLst>
              <a:ext uri="{FF2B5EF4-FFF2-40B4-BE49-F238E27FC236}">
                <a16:creationId xmlns:a16="http://schemas.microsoft.com/office/drawing/2014/main" id="{B73C76AE-AD8F-D74B-8ED6-803655C8EBE3}"/>
              </a:ext>
            </a:extLst>
          </p:cNvPr>
          <p:cNvCxnSpPr>
            <a:cxnSpLocks/>
          </p:cNvCxnSpPr>
          <p:nvPr/>
        </p:nvCxnSpPr>
        <p:spPr>
          <a:xfrm>
            <a:off x="6456902" y="6186705"/>
            <a:ext cx="24525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矩形 119">
            <a:extLst>
              <a:ext uri="{FF2B5EF4-FFF2-40B4-BE49-F238E27FC236}">
                <a16:creationId xmlns:a16="http://schemas.microsoft.com/office/drawing/2014/main" id="{C6436147-9A51-6343-A551-04BB94B82559}"/>
              </a:ext>
            </a:extLst>
          </p:cNvPr>
          <p:cNvSpPr/>
          <p:nvPr/>
        </p:nvSpPr>
        <p:spPr>
          <a:xfrm>
            <a:off x="6103003" y="5757562"/>
            <a:ext cx="5986623" cy="1076140"/>
          </a:xfrm>
          <a:prstGeom prst="rect">
            <a:avLst/>
          </a:prstGeom>
          <a:noFill/>
          <a:ln w="19050"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1" name="文本框 120">
            <a:extLst>
              <a:ext uri="{FF2B5EF4-FFF2-40B4-BE49-F238E27FC236}">
                <a16:creationId xmlns:a16="http://schemas.microsoft.com/office/drawing/2014/main" id="{90C32F15-8740-F749-A9C5-931546329F4B}"/>
              </a:ext>
            </a:extLst>
          </p:cNvPr>
          <p:cNvSpPr txBox="1"/>
          <p:nvPr/>
        </p:nvSpPr>
        <p:spPr>
          <a:xfrm>
            <a:off x="4086139" y="6205186"/>
            <a:ext cx="19864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i="1" dirty="0">
                <a:solidFill>
                  <a:schemeClr val="bg2">
                    <a:lumMod val="50000"/>
                  </a:schemeClr>
                </a:solidFill>
              </a:rPr>
              <a:t>Improvement: </a:t>
            </a:r>
            <a:r>
              <a:rPr kumimoji="1" lang="en-US" altLang="zh-CN" sz="1600" i="1" dirty="0" err="1">
                <a:solidFill>
                  <a:schemeClr val="bg2">
                    <a:lumMod val="50000"/>
                  </a:schemeClr>
                </a:solidFill>
              </a:rPr>
              <a:t>AdaIn</a:t>
            </a:r>
            <a:endParaRPr kumimoji="1" lang="zh-CN" altLang="en-US" sz="1600" i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22" name="矩形 121">
            <a:extLst>
              <a:ext uri="{FF2B5EF4-FFF2-40B4-BE49-F238E27FC236}">
                <a16:creationId xmlns:a16="http://schemas.microsoft.com/office/drawing/2014/main" id="{6C10EB9F-9FCC-CD46-B956-D99C54C8481B}"/>
              </a:ext>
            </a:extLst>
          </p:cNvPr>
          <p:cNvSpPr/>
          <p:nvPr/>
        </p:nvSpPr>
        <p:spPr>
          <a:xfrm>
            <a:off x="158383" y="2444101"/>
            <a:ext cx="4000738" cy="1323162"/>
          </a:xfrm>
          <a:prstGeom prst="rect">
            <a:avLst/>
          </a:prstGeom>
          <a:noFill/>
          <a:ln w="19050"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3" name="梯形 122">
            <a:extLst>
              <a:ext uri="{FF2B5EF4-FFF2-40B4-BE49-F238E27FC236}">
                <a16:creationId xmlns:a16="http://schemas.microsoft.com/office/drawing/2014/main" id="{2863C029-AFA6-9C4E-9A3B-B0FC7033655A}"/>
              </a:ext>
            </a:extLst>
          </p:cNvPr>
          <p:cNvSpPr/>
          <p:nvPr/>
        </p:nvSpPr>
        <p:spPr>
          <a:xfrm rot="5400000">
            <a:off x="3780732" y="4316232"/>
            <a:ext cx="1072055" cy="959310"/>
          </a:xfrm>
          <a:prstGeom prst="trapezoid">
            <a:avLst>
              <a:gd name="adj" fmla="val 24421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24" name="文本框 123">
            <a:extLst>
              <a:ext uri="{FF2B5EF4-FFF2-40B4-BE49-F238E27FC236}">
                <a16:creationId xmlns:a16="http://schemas.microsoft.com/office/drawing/2014/main" id="{6FDEB393-96F1-2A42-91E2-BC0035135DA8}"/>
              </a:ext>
            </a:extLst>
          </p:cNvPr>
          <p:cNvSpPr txBox="1"/>
          <p:nvPr/>
        </p:nvSpPr>
        <p:spPr>
          <a:xfrm>
            <a:off x="3801154" y="4461513"/>
            <a:ext cx="9941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Encoder</a:t>
            </a:r>
          </a:p>
          <a:p>
            <a:r>
              <a:rPr kumimoji="1" lang="en-US" altLang="zh-CN" dirty="0"/>
              <a:t>   (AE)</a:t>
            </a:r>
            <a:endParaRPr kumimoji="1" lang="zh-CN" altLang="en-US" dirty="0"/>
          </a:p>
        </p:txBody>
      </p:sp>
      <p:cxnSp>
        <p:nvCxnSpPr>
          <p:cNvPr id="125" name="直线箭头连接符 124">
            <a:extLst>
              <a:ext uri="{FF2B5EF4-FFF2-40B4-BE49-F238E27FC236}">
                <a16:creationId xmlns:a16="http://schemas.microsoft.com/office/drawing/2014/main" id="{0CA4D66D-8E5D-E14A-B170-A31380825737}"/>
              </a:ext>
            </a:extLst>
          </p:cNvPr>
          <p:cNvCxnSpPr>
            <a:cxnSpLocks/>
          </p:cNvCxnSpPr>
          <p:nvPr/>
        </p:nvCxnSpPr>
        <p:spPr>
          <a:xfrm flipV="1">
            <a:off x="4780810" y="4816285"/>
            <a:ext cx="284883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6" name="组合 125">
            <a:extLst>
              <a:ext uri="{FF2B5EF4-FFF2-40B4-BE49-F238E27FC236}">
                <a16:creationId xmlns:a16="http://schemas.microsoft.com/office/drawing/2014/main" id="{8B3C24AE-656A-1C46-96E7-5B11ACACFB14}"/>
              </a:ext>
            </a:extLst>
          </p:cNvPr>
          <p:cNvGrpSpPr/>
          <p:nvPr/>
        </p:nvGrpSpPr>
        <p:grpSpPr>
          <a:xfrm>
            <a:off x="2333326" y="3996105"/>
            <a:ext cx="1188000" cy="1445358"/>
            <a:chOff x="808399" y="4683957"/>
            <a:chExt cx="1188000" cy="1445358"/>
          </a:xfrm>
        </p:grpSpPr>
        <p:sp>
          <p:nvSpPr>
            <p:cNvPr id="127" name="文本框 126">
              <a:extLst>
                <a:ext uri="{FF2B5EF4-FFF2-40B4-BE49-F238E27FC236}">
                  <a16:creationId xmlns:a16="http://schemas.microsoft.com/office/drawing/2014/main" id="{EE5B217D-B9E3-FE49-94DB-9383FFBA2E92}"/>
                </a:ext>
              </a:extLst>
            </p:cNvPr>
            <p:cNvSpPr txBox="1"/>
            <p:nvPr/>
          </p:nvSpPr>
          <p:spPr>
            <a:xfrm>
              <a:off x="808399" y="4683957"/>
              <a:ext cx="1188000" cy="36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dirty="0"/>
                <a:t>pri_0</a:t>
              </a:r>
              <a:endParaRPr kumimoji="1" lang="zh-CN" altLang="en-US" dirty="0"/>
            </a:p>
          </p:txBody>
        </p:sp>
        <p:sp>
          <p:nvSpPr>
            <p:cNvPr id="128" name="文本框 127">
              <a:extLst>
                <a:ext uri="{FF2B5EF4-FFF2-40B4-BE49-F238E27FC236}">
                  <a16:creationId xmlns:a16="http://schemas.microsoft.com/office/drawing/2014/main" id="{7BE6019B-EF29-5D47-9792-28AECC35685E}"/>
                </a:ext>
              </a:extLst>
            </p:cNvPr>
            <p:cNvSpPr txBox="1"/>
            <p:nvPr/>
          </p:nvSpPr>
          <p:spPr>
            <a:xfrm>
              <a:off x="808399" y="5042197"/>
              <a:ext cx="1188000" cy="36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dirty="0"/>
                <a:t>pri_1</a:t>
              </a:r>
              <a:endParaRPr kumimoji="1" lang="zh-CN" altLang="en-US" dirty="0"/>
            </a:p>
          </p:txBody>
        </p:sp>
        <p:sp>
          <p:nvSpPr>
            <p:cNvPr id="129" name="文本框 128">
              <a:extLst>
                <a:ext uri="{FF2B5EF4-FFF2-40B4-BE49-F238E27FC236}">
                  <a16:creationId xmlns:a16="http://schemas.microsoft.com/office/drawing/2014/main" id="{E768DFD8-5D6A-414A-9E97-D32CB3A77B5F}"/>
                </a:ext>
              </a:extLst>
            </p:cNvPr>
            <p:cNvSpPr txBox="1"/>
            <p:nvPr/>
          </p:nvSpPr>
          <p:spPr>
            <a:xfrm>
              <a:off x="808399" y="5403007"/>
              <a:ext cx="1188000" cy="36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dirty="0"/>
                <a:t>…</a:t>
              </a:r>
              <a:endParaRPr kumimoji="1" lang="zh-CN" altLang="en-US" dirty="0"/>
            </a:p>
          </p:txBody>
        </p:sp>
        <p:sp>
          <p:nvSpPr>
            <p:cNvPr id="130" name="文本框 129">
              <a:extLst>
                <a:ext uri="{FF2B5EF4-FFF2-40B4-BE49-F238E27FC236}">
                  <a16:creationId xmlns:a16="http://schemas.microsoft.com/office/drawing/2014/main" id="{AEEA5461-B02B-1C49-A73F-F1DAA273FBD0}"/>
                </a:ext>
              </a:extLst>
            </p:cNvPr>
            <p:cNvSpPr txBox="1"/>
            <p:nvPr/>
          </p:nvSpPr>
          <p:spPr>
            <a:xfrm>
              <a:off x="808399" y="5769315"/>
              <a:ext cx="1188000" cy="36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dirty="0" err="1"/>
                <a:t>pri_n</a:t>
              </a:r>
              <a:endParaRPr kumimoji="1" lang="zh-CN" altLang="en-US" dirty="0"/>
            </a:p>
          </p:txBody>
        </p:sp>
      </p:grpSp>
      <p:grpSp>
        <p:nvGrpSpPr>
          <p:cNvPr id="131" name="组合 130">
            <a:extLst>
              <a:ext uri="{FF2B5EF4-FFF2-40B4-BE49-F238E27FC236}">
                <a16:creationId xmlns:a16="http://schemas.microsoft.com/office/drawing/2014/main" id="{9F75E634-38FC-2A41-A581-051B6725E464}"/>
              </a:ext>
            </a:extLst>
          </p:cNvPr>
          <p:cNvGrpSpPr/>
          <p:nvPr/>
        </p:nvGrpSpPr>
        <p:grpSpPr>
          <a:xfrm>
            <a:off x="5064803" y="3989692"/>
            <a:ext cx="1188000" cy="1460680"/>
            <a:chOff x="808399" y="4669089"/>
            <a:chExt cx="1188000" cy="1460680"/>
          </a:xfrm>
        </p:grpSpPr>
        <p:sp>
          <p:nvSpPr>
            <p:cNvPr id="132" name="文本框 131">
              <a:extLst>
                <a:ext uri="{FF2B5EF4-FFF2-40B4-BE49-F238E27FC236}">
                  <a16:creationId xmlns:a16="http://schemas.microsoft.com/office/drawing/2014/main" id="{7A56BEA0-D168-504A-8329-BE2AB8E56F95}"/>
                </a:ext>
              </a:extLst>
            </p:cNvPr>
            <p:cNvSpPr txBox="1"/>
            <p:nvPr/>
          </p:nvSpPr>
          <p:spPr>
            <a:xfrm>
              <a:off x="808399" y="4669089"/>
              <a:ext cx="1188000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dirty="0"/>
                <a:t>z_0</a:t>
              </a:r>
              <a:endParaRPr kumimoji="1" lang="zh-CN" altLang="en-US" dirty="0"/>
            </a:p>
          </p:txBody>
        </p:sp>
        <p:sp>
          <p:nvSpPr>
            <p:cNvPr id="133" name="文本框 132">
              <a:extLst>
                <a:ext uri="{FF2B5EF4-FFF2-40B4-BE49-F238E27FC236}">
                  <a16:creationId xmlns:a16="http://schemas.microsoft.com/office/drawing/2014/main" id="{DD28F8B3-57A2-A54B-90A3-4314496847F3}"/>
                </a:ext>
              </a:extLst>
            </p:cNvPr>
            <p:cNvSpPr txBox="1"/>
            <p:nvPr/>
          </p:nvSpPr>
          <p:spPr>
            <a:xfrm>
              <a:off x="808399" y="5042197"/>
              <a:ext cx="1188000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dirty="0"/>
                <a:t>z_1</a:t>
              </a:r>
              <a:endParaRPr kumimoji="1" lang="zh-CN" altLang="en-US" dirty="0"/>
            </a:p>
          </p:txBody>
        </p:sp>
        <p:sp>
          <p:nvSpPr>
            <p:cNvPr id="134" name="文本框 133">
              <a:extLst>
                <a:ext uri="{FF2B5EF4-FFF2-40B4-BE49-F238E27FC236}">
                  <a16:creationId xmlns:a16="http://schemas.microsoft.com/office/drawing/2014/main" id="{51A9C91B-92DF-F34F-AED8-52003E2F46A4}"/>
                </a:ext>
              </a:extLst>
            </p:cNvPr>
            <p:cNvSpPr txBox="1"/>
            <p:nvPr/>
          </p:nvSpPr>
          <p:spPr>
            <a:xfrm>
              <a:off x="808399" y="5403007"/>
              <a:ext cx="1188000" cy="36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dirty="0"/>
                <a:t>…</a:t>
              </a:r>
              <a:endParaRPr kumimoji="1" lang="zh-CN" altLang="en-US" dirty="0"/>
            </a:p>
          </p:txBody>
        </p:sp>
        <p:sp>
          <p:nvSpPr>
            <p:cNvPr id="135" name="文本框 134">
              <a:extLst>
                <a:ext uri="{FF2B5EF4-FFF2-40B4-BE49-F238E27FC236}">
                  <a16:creationId xmlns:a16="http://schemas.microsoft.com/office/drawing/2014/main" id="{46EE2391-BCC6-C34D-B8DD-29B801205D63}"/>
                </a:ext>
              </a:extLst>
            </p:cNvPr>
            <p:cNvSpPr txBox="1"/>
            <p:nvPr/>
          </p:nvSpPr>
          <p:spPr>
            <a:xfrm>
              <a:off x="808399" y="5760437"/>
              <a:ext cx="1188000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dirty="0" err="1"/>
                <a:t>z_n</a:t>
              </a:r>
              <a:endParaRPr kumimoji="1" lang="zh-CN" altLang="en-US" dirty="0"/>
            </a:p>
          </p:txBody>
        </p:sp>
      </p:grpSp>
      <p:grpSp>
        <p:nvGrpSpPr>
          <p:cNvPr id="136" name="组合 135">
            <a:extLst>
              <a:ext uri="{FF2B5EF4-FFF2-40B4-BE49-F238E27FC236}">
                <a16:creationId xmlns:a16="http://schemas.microsoft.com/office/drawing/2014/main" id="{FC5CDFE3-B4A7-0243-9AFB-B5CBEAE26E13}"/>
              </a:ext>
            </a:extLst>
          </p:cNvPr>
          <p:cNvGrpSpPr/>
          <p:nvPr/>
        </p:nvGrpSpPr>
        <p:grpSpPr>
          <a:xfrm>
            <a:off x="7013131" y="3980783"/>
            <a:ext cx="1188000" cy="1460680"/>
            <a:chOff x="808399" y="4669089"/>
            <a:chExt cx="1188000" cy="1460680"/>
          </a:xfrm>
        </p:grpSpPr>
        <p:sp>
          <p:nvSpPr>
            <p:cNvPr id="137" name="文本框 136">
              <a:extLst>
                <a:ext uri="{FF2B5EF4-FFF2-40B4-BE49-F238E27FC236}">
                  <a16:creationId xmlns:a16="http://schemas.microsoft.com/office/drawing/2014/main" id="{DB7D5808-94F3-D249-A47E-36DAB33CBE8E}"/>
                </a:ext>
              </a:extLst>
            </p:cNvPr>
            <p:cNvSpPr txBox="1"/>
            <p:nvPr/>
          </p:nvSpPr>
          <p:spPr>
            <a:xfrm>
              <a:off x="808399" y="4669089"/>
              <a:ext cx="1188000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dirty="0"/>
                <a:t>z_0t</a:t>
              </a:r>
              <a:endParaRPr kumimoji="1" lang="zh-CN" altLang="en-US" dirty="0"/>
            </a:p>
          </p:txBody>
        </p:sp>
        <p:sp>
          <p:nvSpPr>
            <p:cNvPr id="138" name="文本框 137">
              <a:extLst>
                <a:ext uri="{FF2B5EF4-FFF2-40B4-BE49-F238E27FC236}">
                  <a16:creationId xmlns:a16="http://schemas.microsoft.com/office/drawing/2014/main" id="{707C1624-3891-FA4A-A1F9-3292210E62CD}"/>
                </a:ext>
              </a:extLst>
            </p:cNvPr>
            <p:cNvSpPr txBox="1"/>
            <p:nvPr/>
          </p:nvSpPr>
          <p:spPr>
            <a:xfrm>
              <a:off x="808399" y="5042197"/>
              <a:ext cx="1188000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dirty="0"/>
                <a:t>z_1t</a:t>
              </a:r>
              <a:endParaRPr kumimoji="1" lang="zh-CN" altLang="en-US" dirty="0"/>
            </a:p>
          </p:txBody>
        </p:sp>
        <p:sp>
          <p:nvSpPr>
            <p:cNvPr id="139" name="文本框 138">
              <a:extLst>
                <a:ext uri="{FF2B5EF4-FFF2-40B4-BE49-F238E27FC236}">
                  <a16:creationId xmlns:a16="http://schemas.microsoft.com/office/drawing/2014/main" id="{23C8F4CF-AC91-C040-B7B0-B9F954264C2E}"/>
                </a:ext>
              </a:extLst>
            </p:cNvPr>
            <p:cNvSpPr txBox="1"/>
            <p:nvPr/>
          </p:nvSpPr>
          <p:spPr>
            <a:xfrm>
              <a:off x="808399" y="5403007"/>
              <a:ext cx="1188000" cy="36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dirty="0"/>
                <a:t>…</a:t>
              </a:r>
              <a:endParaRPr kumimoji="1" lang="zh-CN" altLang="en-US" dirty="0"/>
            </a:p>
          </p:txBody>
        </p:sp>
        <p:sp>
          <p:nvSpPr>
            <p:cNvPr id="140" name="文本框 139">
              <a:extLst>
                <a:ext uri="{FF2B5EF4-FFF2-40B4-BE49-F238E27FC236}">
                  <a16:creationId xmlns:a16="http://schemas.microsoft.com/office/drawing/2014/main" id="{E1A73165-9AD7-A243-9A44-61E2F9F00FA4}"/>
                </a:ext>
              </a:extLst>
            </p:cNvPr>
            <p:cNvSpPr txBox="1"/>
            <p:nvPr/>
          </p:nvSpPr>
          <p:spPr>
            <a:xfrm>
              <a:off x="808399" y="5760437"/>
              <a:ext cx="1188000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dirty="0" err="1"/>
                <a:t>z_nt</a:t>
              </a:r>
              <a:endParaRPr kumimoji="1"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9210086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9366B558-6C47-0E4F-AC19-59B0650658C4}"/>
              </a:ext>
            </a:extLst>
          </p:cNvPr>
          <p:cNvSpPr/>
          <p:nvPr/>
        </p:nvSpPr>
        <p:spPr>
          <a:xfrm>
            <a:off x="5500006" y="1026979"/>
            <a:ext cx="1026001" cy="26814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sample</a:t>
            </a:r>
            <a:endParaRPr kumimoji="1" lang="zh-CN" altLang="en-US" dirty="0"/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BE220BA9-0E88-5040-9682-3C7639412401}"/>
              </a:ext>
            </a:extLst>
          </p:cNvPr>
          <p:cNvGrpSpPr/>
          <p:nvPr/>
        </p:nvGrpSpPr>
        <p:grpSpPr>
          <a:xfrm>
            <a:off x="3106757" y="1909574"/>
            <a:ext cx="1188000" cy="1445812"/>
            <a:chOff x="808399" y="4683957"/>
            <a:chExt cx="1188000" cy="144581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文本框 11">
                  <a:extLst>
                    <a:ext uri="{FF2B5EF4-FFF2-40B4-BE49-F238E27FC236}">
                      <a16:creationId xmlns:a16="http://schemas.microsoft.com/office/drawing/2014/main" id="{A37A9A01-11B2-E848-A31A-EEC9070D2E05}"/>
                    </a:ext>
                  </a:extLst>
                </p:cNvPr>
                <p:cNvSpPr txBox="1"/>
                <p:nvPr/>
              </p:nvSpPr>
              <p:spPr>
                <a:xfrm>
                  <a:off x="808399" y="4683957"/>
                  <a:ext cx="1188000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en-US" altLang="zh-CN" dirty="0">
                      <a:ea typeface="Cambria Math" panose="02040503050406030204" pitchFamily="18" charset="0"/>
                    </a:rPr>
                    <a:t>noise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m:rPr>
                              <m:sty m:val="p"/>
                            </m:rP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</m:t>
                          </m:r>
                        </m:sub>
                      </m:sSub>
                    </m:oMath>
                  </a14:m>
                  <a:endParaRPr kumimoji="1" lang="zh-CN" altLang="en-US" dirty="0"/>
                </a:p>
              </p:txBody>
            </p:sp>
          </mc:Choice>
          <mc:Fallback xmlns="">
            <p:sp>
              <p:nvSpPr>
                <p:cNvPr id="12" name="文本框 11">
                  <a:extLst>
                    <a:ext uri="{FF2B5EF4-FFF2-40B4-BE49-F238E27FC236}">
                      <a16:creationId xmlns:a16="http://schemas.microsoft.com/office/drawing/2014/main" id="{A37A9A01-11B2-E848-A31A-EEC9070D2E0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8399" y="4683957"/>
                  <a:ext cx="1188000" cy="369332"/>
                </a:xfrm>
                <a:prstGeom prst="rect">
                  <a:avLst/>
                </a:prstGeom>
                <a:blipFill>
                  <a:blip r:embed="rId2"/>
                  <a:stretch>
                    <a:fillRect t="-3226" b="-22581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文本框 12">
                  <a:extLst>
                    <a:ext uri="{FF2B5EF4-FFF2-40B4-BE49-F238E27FC236}">
                      <a16:creationId xmlns:a16="http://schemas.microsoft.com/office/drawing/2014/main" id="{B1F41509-5CA6-9C46-9650-AA2ACE9CB5CF}"/>
                    </a:ext>
                  </a:extLst>
                </p:cNvPr>
                <p:cNvSpPr txBox="1"/>
                <p:nvPr/>
              </p:nvSpPr>
              <p:spPr>
                <a:xfrm>
                  <a:off x="808399" y="5042197"/>
                  <a:ext cx="1188000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en-US" altLang="zh-CN" dirty="0">
                      <a:ea typeface="Cambria Math" panose="02040503050406030204" pitchFamily="18" charset="0"/>
                    </a:rPr>
                    <a:t>noise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m:rPr>
                              <m:sty m:val="p"/>
                            </m:rP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</m:t>
                          </m:r>
                        </m:sub>
                      </m:sSub>
                    </m:oMath>
                  </a14:m>
                  <a:endParaRPr kumimoji="1" lang="zh-CN" altLang="en-US" dirty="0"/>
                </a:p>
              </p:txBody>
            </p:sp>
          </mc:Choice>
          <mc:Fallback xmlns="">
            <p:sp>
              <p:nvSpPr>
                <p:cNvPr id="13" name="文本框 12">
                  <a:extLst>
                    <a:ext uri="{FF2B5EF4-FFF2-40B4-BE49-F238E27FC236}">
                      <a16:creationId xmlns:a16="http://schemas.microsoft.com/office/drawing/2014/main" id="{B1F41509-5CA6-9C46-9650-AA2ACE9CB5C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8399" y="5042197"/>
                  <a:ext cx="1188000" cy="369332"/>
                </a:xfrm>
                <a:prstGeom prst="rect">
                  <a:avLst/>
                </a:prstGeom>
                <a:blipFill>
                  <a:blip r:embed="rId3"/>
                  <a:stretch>
                    <a:fillRect t="-6452" b="-19355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A6D0ADF0-2C37-9543-AD2A-BAE003D6B3E8}"/>
                </a:ext>
              </a:extLst>
            </p:cNvPr>
            <p:cNvSpPr txBox="1"/>
            <p:nvPr/>
          </p:nvSpPr>
          <p:spPr>
            <a:xfrm>
              <a:off x="808399" y="5403007"/>
              <a:ext cx="1188000" cy="36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dirty="0"/>
                <a:t>…</a:t>
              </a:r>
              <a:endParaRPr kumimoji="1" lang="zh-CN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文本框 14">
                  <a:extLst>
                    <a:ext uri="{FF2B5EF4-FFF2-40B4-BE49-F238E27FC236}">
                      <a16:creationId xmlns:a16="http://schemas.microsoft.com/office/drawing/2014/main" id="{388E3C6A-48C1-7548-B6E7-F4EE7F8C3518}"/>
                    </a:ext>
                  </a:extLst>
                </p:cNvPr>
                <p:cNvSpPr txBox="1"/>
                <p:nvPr/>
              </p:nvSpPr>
              <p:spPr>
                <a:xfrm>
                  <a:off x="808399" y="5760437"/>
                  <a:ext cx="1188000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en-US" altLang="zh-CN" dirty="0">
                      <a:ea typeface="Cambria Math" panose="02040503050406030204" pitchFamily="18" charset="0"/>
                    </a:rPr>
                    <a:t>noise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nt</m:t>
                          </m:r>
                        </m:sub>
                      </m:sSub>
                    </m:oMath>
                  </a14:m>
                  <a:endParaRPr kumimoji="1" lang="zh-CN" altLang="en-US" dirty="0"/>
                </a:p>
              </p:txBody>
            </p:sp>
          </mc:Choice>
          <mc:Fallback xmlns="">
            <p:sp>
              <p:nvSpPr>
                <p:cNvPr id="15" name="文本框 14">
                  <a:extLst>
                    <a:ext uri="{FF2B5EF4-FFF2-40B4-BE49-F238E27FC236}">
                      <a16:creationId xmlns:a16="http://schemas.microsoft.com/office/drawing/2014/main" id="{388E3C6A-48C1-7548-B6E7-F4EE7F8C351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8399" y="5760437"/>
                  <a:ext cx="1188000" cy="369332"/>
                </a:xfrm>
                <a:prstGeom prst="rect">
                  <a:avLst/>
                </a:prstGeom>
                <a:blipFill>
                  <a:blip r:embed="rId4"/>
                  <a:stretch>
                    <a:fillRect t="-6452" b="-22581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32" name="直线箭头连接符 31">
            <a:extLst>
              <a:ext uri="{FF2B5EF4-FFF2-40B4-BE49-F238E27FC236}">
                <a16:creationId xmlns:a16="http://schemas.microsoft.com/office/drawing/2014/main" id="{1BB320E2-1C30-084F-918A-1F4D13B25108}"/>
              </a:ext>
            </a:extLst>
          </p:cNvPr>
          <p:cNvCxnSpPr>
            <a:cxnSpLocks/>
          </p:cNvCxnSpPr>
          <p:nvPr/>
        </p:nvCxnSpPr>
        <p:spPr>
          <a:xfrm>
            <a:off x="805402" y="2873341"/>
            <a:ext cx="0" cy="1691014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线箭头连接符 32">
            <a:extLst>
              <a:ext uri="{FF2B5EF4-FFF2-40B4-BE49-F238E27FC236}">
                <a16:creationId xmlns:a16="http://schemas.microsoft.com/office/drawing/2014/main" id="{75F69A82-3E01-2847-A0A3-91E546CAA7B8}"/>
              </a:ext>
            </a:extLst>
          </p:cNvPr>
          <p:cNvCxnSpPr>
            <a:cxnSpLocks/>
          </p:cNvCxnSpPr>
          <p:nvPr/>
        </p:nvCxnSpPr>
        <p:spPr>
          <a:xfrm>
            <a:off x="805402" y="4563922"/>
            <a:ext cx="689146" cy="11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梯形 39">
            <a:extLst>
              <a:ext uri="{FF2B5EF4-FFF2-40B4-BE49-F238E27FC236}">
                <a16:creationId xmlns:a16="http://schemas.microsoft.com/office/drawing/2014/main" id="{DEFA8A58-0770-1644-8BE0-2DDF60DD4DA5}"/>
              </a:ext>
            </a:extLst>
          </p:cNvPr>
          <p:cNvSpPr/>
          <p:nvPr/>
        </p:nvSpPr>
        <p:spPr>
          <a:xfrm rot="5400000">
            <a:off x="2854217" y="4011659"/>
            <a:ext cx="1072055" cy="959310"/>
          </a:xfrm>
          <a:prstGeom prst="trapezoid">
            <a:avLst>
              <a:gd name="adj" fmla="val 24421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33802A1C-24BB-9F48-90AF-15FE6103E53D}"/>
              </a:ext>
            </a:extLst>
          </p:cNvPr>
          <p:cNvSpPr txBox="1"/>
          <p:nvPr/>
        </p:nvSpPr>
        <p:spPr>
          <a:xfrm>
            <a:off x="2909485" y="4170087"/>
            <a:ext cx="9941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Encoder</a:t>
            </a:r>
          </a:p>
          <a:p>
            <a:r>
              <a:rPr kumimoji="1" lang="en-US" altLang="zh-CN" dirty="0"/>
              <a:t>   (AE)</a:t>
            </a:r>
            <a:endParaRPr kumimoji="1" lang="zh-CN" altLang="en-US" dirty="0"/>
          </a:p>
        </p:txBody>
      </p:sp>
      <p:cxnSp>
        <p:nvCxnSpPr>
          <p:cNvPr id="45" name="直线箭头连接符 44">
            <a:extLst>
              <a:ext uri="{FF2B5EF4-FFF2-40B4-BE49-F238E27FC236}">
                <a16:creationId xmlns:a16="http://schemas.microsoft.com/office/drawing/2014/main" id="{47C11150-6B3C-694E-8AB4-A30B52F8DF9C}"/>
              </a:ext>
            </a:extLst>
          </p:cNvPr>
          <p:cNvCxnSpPr>
            <a:cxnSpLocks/>
          </p:cNvCxnSpPr>
          <p:nvPr/>
        </p:nvCxnSpPr>
        <p:spPr>
          <a:xfrm>
            <a:off x="3881000" y="4499687"/>
            <a:ext cx="43100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9C038411-49F6-FD4E-BCFB-AEB5483DC521}"/>
              </a:ext>
            </a:extLst>
          </p:cNvPr>
          <p:cNvGrpSpPr/>
          <p:nvPr/>
        </p:nvGrpSpPr>
        <p:grpSpPr>
          <a:xfrm>
            <a:off x="4312006" y="3597046"/>
            <a:ext cx="1188000" cy="1445812"/>
            <a:chOff x="808399" y="4683957"/>
            <a:chExt cx="1188000" cy="1445812"/>
          </a:xfrm>
        </p:grpSpPr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AAF0C1F8-AF0B-184C-9B8A-593AE65D9765}"/>
                </a:ext>
              </a:extLst>
            </p:cNvPr>
            <p:cNvSpPr txBox="1"/>
            <p:nvPr/>
          </p:nvSpPr>
          <p:spPr>
            <a:xfrm>
              <a:off x="808399" y="4683957"/>
              <a:ext cx="1188000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dirty="0"/>
                <a:t>z_0</a:t>
              </a:r>
              <a:endParaRPr kumimoji="1" lang="zh-CN" altLang="en-US" dirty="0"/>
            </a:p>
          </p:txBody>
        </p: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F59F5112-E27E-464B-B19A-2F5694DF4FF5}"/>
                </a:ext>
              </a:extLst>
            </p:cNvPr>
            <p:cNvSpPr txBox="1"/>
            <p:nvPr/>
          </p:nvSpPr>
          <p:spPr>
            <a:xfrm>
              <a:off x="808399" y="5042197"/>
              <a:ext cx="1188000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dirty="0"/>
                <a:t>z_1</a:t>
              </a:r>
              <a:endParaRPr kumimoji="1" lang="zh-CN" altLang="en-US" dirty="0"/>
            </a:p>
          </p:txBody>
        </p:sp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A1AC3662-76C1-B94D-AEAE-B80CC45D12D7}"/>
                </a:ext>
              </a:extLst>
            </p:cNvPr>
            <p:cNvSpPr txBox="1"/>
            <p:nvPr/>
          </p:nvSpPr>
          <p:spPr>
            <a:xfrm>
              <a:off x="808399" y="5403007"/>
              <a:ext cx="1188000" cy="36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dirty="0"/>
                <a:t>…</a:t>
              </a:r>
              <a:endParaRPr kumimoji="1" lang="zh-CN" altLang="en-US" dirty="0"/>
            </a:p>
          </p:txBody>
        </p:sp>
        <p:sp>
          <p:nvSpPr>
            <p:cNvPr id="50" name="文本框 49">
              <a:extLst>
                <a:ext uri="{FF2B5EF4-FFF2-40B4-BE49-F238E27FC236}">
                  <a16:creationId xmlns:a16="http://schemas.microsoft.com/office/drawing/2014/main" id="{489CFDEE-B8A1-B34E-ACC5-76329186C513}"/>
                </a:ext>
              </a:extLst>
            </p:cNvPr>
            <p:cNvSpPr txBox="1"/>
            <p:nvPr/>
          </p:nvSpPr>
          <p:spPr>
            <a:xfrm>
              <a:off x="808399" y="5760437"/>
              <a:ext cx="1188000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dirty="0" err="1"/>
                <a:t>z_n</a:t>
              </a:r>
              <a:endParaRPr kumimoji="1" lang="zh-CN" altLang="en-US" dirty="0"/>
            </a:p>
          </p:txBody>
        </p:sp>
      </p:grpSp>
      <p:cxnSp>
        <p:nvCxnSpPr>
          <p:cNvPr id="52" name="直线箭头连接符 51">
            <a:extLst>
              <a:ext uri="{FF2B5EF4-FFF2-40B4-BE49-F238E27FC236}">
                <a16:creationId xmlns:a16="http://schemas.microsoft.com/office/drawing/2014/main" id="{1A82D1E3-1FED-5641-A7CA-59900885DA00}"/>
              </a:ext>
            </a:extLst>
          </p:cNvPr>
          <p:cNvCxnSpPr>
            <a:cxnSpLocks/>
          </p:cNvCxnSpPr>
          <p:nvPr/>
        </p:nvCxnSpPr>
        <p:spPr>
          <a:xfrm>
            <a:off x="4300274" y="2842690"/>
            <a:ext cx="42216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线箭头连接符 53">
            <a:extLst>
              <a:ext uri="{FF2B5EF4-FFF2-40B4-BE49-F238E27FC236}">
                <a16:creationId xmlns:a16="http://schemas.microsoft.com/office/drawing/2014/main" id="{EFCC63A7-AB67-B444-899E-883A2065B51F}"/>
              </a:ext>
            </a:extLst>
          </p:cNvPr>
          <p:cNvCxnSpPr>
            <a:cxnSpLocks/>
            <a:stCxn id="58" idx="4"/>
            <a:endCxn id="47" idx="0"/>
          </p:cNvCxnSpPr>
          <p:nvPr/>
        </p:nvCxnSpPr>
        <p:spPr>
          <a:xfrm flipH="1">
            <a:off x="4906006" y="3014409"/>
            <a:ext cx="1081" cy="582637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4" name="组合 73">
            <a:extLst>
              <a:ext uri="{FF2B5EF4-FFF2-40B4-BE49-F238E27FC236}">
                <a16:creationId xmlns:a16="http://schemas.microsoft.com/office/drawing/2014/main" id="{42E9D977-FE27-8047-98BB-717F91645A72}"/>
              </a:ext>
            </a:extLst>
          </p:cNvPr>
          <p:cNvGrpSpPr/>
          <p:nvPr/>
        </p:nvGrpSpPr>
        <p:grpSpPr>
          <a:xfrm>
            <a:off x="4675175" y="2583906"/>
            <a:ext cx="463823" cy="517567"/>
            <a:chOff x="4876749" y="2343705"/>
            <a:chExt cx="463823" cy="517567"/>
          </a:xfrm>
        </p:grpSpPr>
        <p:sp>
          <p:nvSpPr>
            <p:cNvPr id="58" name="椭圆 57">
              <a:extLst>
                <a:ext uri="{FF2B5EF4-FFF2-40B4-BE49-F238E27FC236}">
                  <a16:creationId xmlns:a16="http://schemas.microsoft.com/office/drawing/2014/main" id="{055670C5-A777-BF40-8F78-E9366ABBEB84}"/>
                </a:ext>
              </a:extLst>
            </p:cNvPr>
            <p:cNvSpPr/>
            <p:nvPr/>
          </p:nvSpPr>
          <p:spPr>
            <a:xfrm>
              <a:off x="4928661" y="2414208"/>
              <a:ext cx="360000" cy="3600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61" name="加号 60">
              <a:extLst>
                <a:ext uri="{FF2B5EF4-FFF2-40B4-BE49-F238E27FC236}">
                  <a16:creationId xmlns:a16="http://schemas.microsoft.com/office/drawing/2014/main" id="{DB7215AD-0AA4-3947-97AA-F84EA28184EB}"/>
                </a:ext>
              </a:extLst>
            </p:cNvPr>
            <p:cNvSpPr/>
            <p:nvPr/>
          </p:nvSpPr>
          <p:spPr>
            <a:xfrm>
              <a:off x="4876749" y="2343705"/>
              <a:ext cx="463823" cy="517567"/>
            </a:xfrm>
            <a:prstGeom prst="mathPlus">
              <a:avLst>
                <a:gd name="adj1" fmla="val 0"/>
              </a:avLst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</p:grpSp>
      <p:grpSp>
        <p:nvGrpSpPr>
          <p:cNvPr id="95" name="组合 94">
            <a:extLst>
              <a:ext uri="{FF2B5EF4-FFF2-40B4-BE49-F238E27FC236}">
                <a16:creationId xmlns:a16="http://schemas.microsoft.com/office/drawing/2014/main" id="{1ED77803-5DD0-1242-B3A9-9493A2C28779}"/>
              </a:ext>
            </a:extLst>
          </p:cNvPr>
          <p:cNvGrpSpPr/>
          <p:nvPr/>
        </p:nvGrpSpPr>
        <p:grpSpPr>
          <a:xfrm>
            <a:off x="5509435" y="1948909"/>
            <a:ext cx="1344809" cy="1411000"/>
            <a:chOff x="4930829" y="1700775"/>
            <a:chExt cx="1344809" cy="1411000"/>
          </a:xfrm>
        </p:grpSpPr>
        <p:sp>
          <p:nvSpPr>
            <p:cNvPr id="83" name="矩形 82">
              <a:extLst>
                <a:ext uri="{FF2B5EF4-FFF2-40B4-BE49-F238E27FC236}">
                  <a16:creationId xmlns:a16="http://schemas.microsoft.com/office/drawing/2014/main" id="{AF608134-B2CC-4F45-B99A-0215DF28F802}"/>
                </a:ext>
              </a:extLst>
            </p:cNvPr>
            <p:cNvSpPr/>
            <p:nvPr/>
          </p:nvSpPr>
          <p:spPr>
            <a:xfrm>
              <a:off x="4930829" y="1700775"/>
              <a:ext cx="1344809" cy="360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/>
                <a:t>x_0t     z_0</a:t>
              </a:r>
              <a:endParaRPr kumimoji="1" lang="zh-CN" altLang="en-US" dirty="0"/>
            </a:p>
          </p:txBody>
        </p:sp>
        <p:sp>
          <p:nvSpPr>
            <p:cNvPr id="84" name="矩形 83">
              <a:extLst>
                <a:ext uri="{FF2B5EF4-FFF2-40B4-BE49-F238E27FC236}">
                  <a16:creationId xmlns:a16="http://schemas.microsoft.com/office/drawing/2014/main" id="{EC8EAD17-8E83-A442-90D6-BE6C152B0F67}"/>
                </a:ext>
              </a:extLst>
            </p:cNvPr>
            <p:cNvSpPr/>
            <p:nvPr/>
          </p:nvSpPr>
          <p:spPr>
            <a:xfrm>
              <a:off x="4935294" y="2059015"/>
              <a:ext cx="1332000" cy="360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/>
                <a:t>x_1t     z_1</a:t>
              </a:r>
              <a:endParaRPr kumimoji="1" lang="zh-CN" altLang="en-US" dirty="0"/>
            </a:p>
          </p:txBody>
        </p:sp>
        <p:sp>
          <p:nvSpPr>
            <p:cNvPr id="85" name="矩形 84">
              <a:extLst>
                <a:ext uri="{FF2B5EF4-FFF2-40B4-BE49-F238E27FC236}">
                  <a16:creationId xmlns:a16="http://schemas.microsoft.com/office/drawing/2014/main" id="{09DFFFF0-78A7-E84A-95CA-297EBEFFA5FE}"/>
                </a:ext>
              </a:extLst>
            </p:cNvPr>
            <p:cNvSpPr/>
            <p:nvPr/>
          </p:nvSpPr>
          <p:spPr>
            <a:xfrm>
              <a:off x="4935294" y="2414208"/>
              <a:ext cx="1332000" cy="360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/>
                <a:t>…</a:t>
              </a:r>
              <a:endParaRPr kumimoji="1" lang="zh-CN" altLang="en-US" dirty="0"/>
            </a:p>
          </p:txBody>
        </p:sp>
        <p:sp>
          <p:nvSpPr>
            <p:cNvPr id="86" name="矩形 85">
              <a:extLst>
                <a:ext uri="{FF2B5EF4-FFF2-40B4-BE49-F238E27FC236}">
                  <a16:creationId xmlns:a16="http://schemas.microsoft.com/office/drawing/2014/main" id="{7571A09A-6B10-7346-88E4-0840CC0E2CA8}"/>
                </a:ext>
              </a:extLst>
            </p:cNvPr>
            <p:cNvSpPr/>
            <p:nvPr/>
          </p:nvSpPr>
          <p:spPr>
            <a:xfrm>
              <a:off x="4935293" y="2751775"/>
              <a:ext cx="1332000" cy="360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 err="1"/>
                <a:t>x_nt</a:t>
              </a:r>
              <a:r>
                <a:rPr kumimoji="1" lang="en-US" altLang="zh-CN" dirty="0"/>
                <a:t>     </a:t>
              </a:r>
              <a:r>
                <a:rPr kumimoji="1" lang="en-US" altLang="zh-CN" dirty="0" err="1"/>
                <a:t>z_n</a:t>
              </a:r>
              <a:endParaRPr kumimoji="1" lang="zh-CN" altLang="en-US" dirty="0"/>
            </a:p>
          </p:txBody>
        </p:sp>
        <p:cxnSp>
          <p:nvCxnSpPr>
            <p:cNvPr id="87" name="直线箭头连接符 86">
              <a:extLst>
                <a:ext uri="{FF2B5EF4-FFF2-40B4-BE49-F238E27FC236}">
                  <a16:creationId xmlns:a16="http://schemas.microsoft.com/office/drawing/2014/main" id="{BA7859EE-0591-0F4E-94F7-9A8CEF070066}"/>
                </a:ext>
              </a:extLst>
            </p:cNvPr>
            <p:cNvCxnSpPr>
              <a:cxnSpLocks/>
              <a:stCxn id="83" idx="0"/>
              <a:endCxn id="84" idx="2"/>
            </p:cNvCxnSpPr>
            <p:nvPr/>
          </p:nvCxnSpPr>
          <p:spPr>
            <a:xfrm flipH="1">
              <a:off x="5601294" y="1700775"/>
              <a:ext cx="1940" cy="71824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线箭头连接符 89">
              <a:extLst>
                <a:ext uri="{FF2B5EF4-FFF2-40B4-BE49-F238E27FC236}">
                  <a16:creationId xmlns:a16="http://schemas.microsoft.com/office/drawing/2014/main" id="{D205787F-12C0-9849-8AA3-32BA33CB0787}"/>
                </a:ext>
              </a:extLst>
            </p:cNvPr>
            <p:cNvCxnSpPr>
              <a:cxnSpLocks/>
              <a:stCxn id="86" idx="0"/>
              <a:endCxn id="86" idx="2"/>
            </p:cNvCxnSpPr>
            <p:nvPr/>
          </p:nvCxnSpPr>
          <p:spPr>
            <a:xfrm>
              <a:off x="5601293" y="2751775"/>
              <a:ext cx="0" cy="36000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6" name="直线箭头连接符 95">
            <a:extLst>
              <a:ext uri="{FF2B5EF4-FFF2-40B4-BE49-F238E27FC236}">
                <a16:creationId xmlns:a16="http://schemas.microsoft.com/office/drawing/2014/main" id="{3ABF44E1-4FA6-1B49-91B9-9CD1A2A5D5A6}"/>
              </a:ext>
            </a:extLst>
          </p:cNvPr>
          <p:cNvCxnSpPr>
            <a:cxnSpLocks/>
          </p:cNvCxnSpPr>
          <p:nvPr/>
        </p:nvCxnSpPr>
        <p:spPr>
          <a:xfrm>
            <a:off x="5091736" y="2842342"/>
            <a:ext cx="42216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线箭头连接符 98">
            <a:extLst>
              <a:ext uri="{FF2B5EF4-FFF2-40B4-BE49-F238E27FC236}">
                <a16:creationId xmlns:a16="http://schemas.microsoft.com/office/drawing/2014/main" id="{09564174-201D-E642-80E4-D66974F31486}"/>
              </a:ext>
            </a:extLst>
          </p:cNvPr>
          <p:cNvCxnSpPr>
            <a:cxnSpLocks/>
          </p:cNvCxnSpPr>
          <p:nvPr/>
        </p:nvCxnSpPr>
        <p:spPr>
          <a:xfrm flipV="1">
            <a:off x="6854245" y="2842579"/>
            <a:ext cx="906891" cy="257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线箭头连接符 99">
            <a:extLst>
              <a:ext uri="{FF2B5EF4-FFF2-40B4-BE49-F238E27FC236}">
                <a16:creationId xmlns:a16="http://schemas.microsoft.com/office/drawing/2014/main" id="{40B63879-4CDB-9149-9109-9326BE909721}"/>
              </a:ext>
            </a:extLst>
          </p:cNvPr>
          <p:cNvCxnSpPr>
            <a:cxnSpLocks/>
          </p:cNvCxnSpPr>
          <p:nvPr/>
        </p:nvCxnSpPr>
        <p:spPr>
          <a:xfrm>
            <a:off x="7031682" y="1116089"/>
            <a:ext cx="0" cy="1530394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线箭头连接符 100">
            <a:extLst>
              <a:ext uri="{FF2B5EF4-FFF2-40B4-BE49-F238E27FC236}">
                <a16:creationId xmlns:a16="http://schemas.microsoft.com/office/drawing/2014/main" id="{624BC594-9D35-374E-97A2-623975504D00}"/>
              </a:ext>
            </a:extLst>
          </p:cNvPr>
          <p:cNvCxnSpPr>
            <a:cxnSpLocks/>
          </p:cNvCxnSpPr>
          <p:nvPr/>
        </p:nvCxnSpPr>
        <p:spPr>
          <a:xfrm>
            <a:off x="7031682" y="2647105"/>
            <a:ext cx="71510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线连接符 102">
            <a:extLst>
              <a:ext uri="{FF2B5EF4-FFF2-40B4-BE49-F238E27FC236}">
                <a16:creationId xmlns:a16="http://schemas.microsoft.com/office/drawing/2014/main" id="{2EAE98EF-C930-F145-861D-8CDE55D3A932}"/>
              </a:ext>
            </a:extLst>
          </p:cNvPr>
          <p:cNvCxnSpPr>
            <a:cxnSpLocks/>
          </p:cNvCxnSpPr>
          <p:nvPr/>
        </p:nvCxnSpPr>
        <p:spPr>
          <a:xfrm>
            <a:off x="6535436" y="1116089"/>
            <a:ext cx="49624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1" name="梯形 110">
            <a:extLst>
              <a:ext uri="{FF2B5EF4-FFF2-40B4-BE49-F238E27FC236}">
                <a16:creationId xmlns:a16="http://schemas.microsoft.com/office/drawing/2014/main" id="{402F10E8-0D44-B94E-9360-58F7C8146358}"/>
              </a:ext>
            </a:extLst>
          </p:cNvPr>
          <p:cNvSpPr/>
          <p:nvPr/>
        </p:nvSpPr>
        <p:spPr>
          <a:xfrm rot="5400000">
            <a:off x="7688359" y="2316268"/>
            <a:ext cx="1072055" cy="959310"/>
          </a:xfrm>
          <a:prstGeom prst="trapezoid">
            <a:avLst>
              <a:gd name="adj" fmla="val 24421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12" name="文本框 111">
            <a:extLst>
              <a:ext uri="{FF2B5EF4-FFF2-40B4-BE49-F238E27FC236}">
                <a16:creationId xmlns:a16="http://schemas.microsoft.com/office/drawing/2014/main" id="{47CFD05E-85A7-2544-B24F-E439BE23949F}"/>
              </a:ext>
            </a:extLst>
          </p:cNvPr>
          <p:cNvSpPr txBox="1"/>
          <p:nvPr/>
        </p:nvSpPr>
        <p:spPr>
          <a:xfrm>
            <a:off x="7719981" y="2549890"/>
            <a:ext cx="1061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Diffusion</a:t>
            </a:r>
            <a:endParaRPr kumimoji="1" lang="zh-CN" altLang="en-US" dirty="0"/>
          </a:p>
        </p:txBody>
      </p:sp>
      <p:cxnSp>
        <p:nvCxnSpPr>
          <p:cNvPr id="113" name="直线箭头连接符 112">
            <a:extLst>
              <a:ext uri="{FF2B5EF4-FFF2-40B4-BE49-F238E27FC236}">
                <a16:creationId xmlns:a16="http://schemas.microsoft.com/office/drawing/2014/main" id="{7CC0EDA7-21FD-704C-8AD2-45851C88975E}"/>
              </a:ext>
            </a:extLst>
          </p:cNvPr>
          <p:cNvCxnSpPr>
            <a:cxnSpLocks/>
          </p:cNvCxnSpPr>
          <p:nvPr/>
        </p:nvCxnSpPr>
        <p:spPr>
          <a:xfrm>
            <a:off x="8703442" y="2777571"/>
            <a:ext cx="71510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文本框 113">
                <a:extLst>
                  <a:ext uri="{FF2B5EF4-FFF2-40B4-BE49-F238E27FC236}">
                    <a16:creationId xmlns:a16="http://schemas.microsoft.com/office/drawing/2014/main" id="{00BC82B8-DF86-7543-8433-6BC2482D0A57}"/>
                  </a:ext>
                </a:extLst>
              </p:cNvPr>
              <p:cNvSpPr txBox="1"/>
              <p:nvPr/>
            </p:nvSpPr>
            <p:spPr>
              <a:xfrm>
                <a:off x="9518689" y="2619260"/>
                <a:ext cx="619016" cy="28257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1" lang="zh-CN" altLang="en-US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𝑛𝑜𝑖𝑠𝑒</m:t>
                              </m:r>
                            </m:e>
                          </m:acc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14" name="文本框 113">
                <a:extLst>
                  <a:ext uri="{FF2B5EF4-FFF2-40B4-BE49-F238E27FC236}">
                    <a16:creationId xmlns:a16="http://schemas.microsoft.com/office/drawing/2014/main" id="{00BC82B8-DF86-7543-8433-6BC2482D0A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8689" y="2619260"/>
                <a:ext cx="619016" cy="282578"/>
              </a:xfrm>
              <a:prstGeom prst="rect">
                <a:avLst/>
              </a:prstGeom>
              <a:blipFill>
                <a:blip r:embed="rId5"/>
                <a:stretch>
                  <a:fillRect l="-12245" t="-21739" r="-42857" b="-130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5" name="文本框 124">
            <a:extLst>
              <a:ext uri="{FF2B5EF4-FFF2-40B4-BE49-F238E27FC236}">
                <a16:creationId xmlns:a16="http://schemas.microsoft.com/office/drawing/2014/main" id="{C403ECE0-7DAA-7B47-BE7D-3A8581E9CEDF}"/>
              </a:ext>
            </a:extLst>
          </p:cNvPr>
          <p:cNvSpPr txBox="1"/>
          <p:nvPr/>
        </p:nvSpPr>
        <p:spPr>
          <a:xfrm>
            <a:off x="2610599" y="3261304"/>
            <a:ext cx="346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🀜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126" name="文本框 125">
            <a:extLst>
              <a:ext uri="{FF2B5EF4-FFF2-40B4-BE49-F238E27FC236}">
                <a16:creationId xmlns:a16="http://schemas.microsoft.com/office/drawing/2014/main" id="{3E520237-EF4F-564D-96E7-193BFE2F0742}"/>
              </a:ext>
            </a:extLst>
          </p:cNvPr>
          <p:cNvSpPr txBox="1"/>
          <p:nvPr/>
        </p:nvSpPr>
        <p:spPr>
          <a:xfrm>
            <a:off x="4732721" y="2296006"/>
            <a:ext cx="346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🀝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128" name="文本框 127">
            <a:extLst>
              <a:ext uri="{FF2B5EF4-FFF2-40B4-BE49-F238E27FC236}">
                <a16:creationId xmlns:a16="http://schemas.microsoft.com/office/drawing/2014/main" id="{801BE7A9-235F-224D-8E0F-554D7C8BD4BE}"/>
              </a:ext>
            </a:extLst>
          </p:cNvPr>
          <p:cNvSpPr txBox="1"/>
          <p:nvPr/>
        </p:nvSpPr>
        <p:spPr>
          <a:xfrm>
            <a:off x="7203623" y="2277151"/>
            <a:ext cx="346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🀟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130" name="文本框 129">
            <a:extLst>
              <a:ext uri="{FF2B5EF4-FFF2-40B4-BE49-F238E27FC236}">
                <a16:creationId xmlns:a16="http://schemas.microsoft.com/office/drawing/2014/main" id="{F22857A1-D9AB-1448-A7A3-A8F9E896CD7C}"/>
              </a:ext>
            </a:extLst>
          </p:cNvPr>
          <p:cNvSpPr txBox="1"/>
          <p:nvPr/>
        </p:nvSpPr>
        <p:spPr>
          <a:xfrm>
            <a:off x="8935293" y="2399240"/>
            <a:ext cx="346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🀡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cxnSp>
        <p:nvCxnSpPr>
          <p:cNvPr id="135" name="直线连接符 134">
            <a:extLst>
              <a:ext uri="{FF2B5EF4-FFF2-40B4-BE49-F238E27FC236}">
                <a16:creationId xmlns:a16="http://schemas.microsoft.com/office/drawing/2014/main" id="{C73F81FC-95F3-DC4B-AA1E-5EF63F3B580D}"/>
              </a:ext>
            </a:extLst>
          </p:cNvPr>
          <p:cNvCxnSpPr>
            <a:cxnSpLocks/>
          </p:cNvCxnSpPr>
          <p:nvPr/>
        </p:nvCxnSpPr>
        <p:spPr>
          <a:xfrm flipV="1">
            <a:off x="805402" y="2873341"/>
            <a:ext cx="230135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40" name="组合 139">
            <a:extLst>
              <a:ext uri="{FF2B5EF4-FFF2-40B4-BE49-F238E27FC236}">
                <a16:creationId xmlns:a16="http://schemas.microsoft.com/office/drawing/2014/main" id="{685E9A37-FAF0-A548-AA6D-DB48B6292887}"/>
              </a:ext>
            </a:extLst>
          </p:cNvPr>
          <p:cNvGrpSpPr/>
          <p:nvPr/>
        </p:nvGrpSpPr>
        <p:grpSpPr>
          <a:xfrm>
            <a:off x="1490092" y="3676538"/>
            <a:ext cx="1188000" cy="1445358"/>
            <a:chOff x="808399" y="4683957"/>
            <a:chExt cx="1188000" cy="1445358"/>
          </a:xfrm>
        </p:grpSpPr>
        <p:sp>
          <p:nvSpPr>
            <p:cNvPr id="141" name="文本框 140">
              <a:extLst>
                <a:ext uri="{FF2B5EF4-FFF2-40B4-BE49-F238E27FC236}">
                  <a16:creationId xmlns:a16="http://schemas.microsoft.com/office/drawing/2014/main" id="{BC7D9B35-813D-FD42-9827-0312A9CA186F}"/>
                </a:ext>
              </a:extLst>
            </p:cNvPr>
            <p:cNvSpPr txBox="1"/>
            <p:nvPr/>
          </p:nvSpPr>
          <p:spPr>
            <a:xfrm>
              <a:off x="808399" y="4683957"/>
              <a:ext cx="1188000" cy="36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dirty="0"/>
                <a:t>pri_0</a:t>
              </a:r>
              <a:endParaRPr kumimoji="1" lang="zh-CN" altLang="en-US" dirty="0"/>
            </a:p>
          </p:txBody>
        </p:sp>
        <p:sp>
          <p:nvSpPr>
            <p:cNvPr id="142" name="文本框 141">
              <a:extLst>
                <a:ext uri="{FF2B5EF4-FFF2-40B4-BE49-F238E27FC236}">
                  <a16:creationId xmlns:a16="http://schemas.microsoft.com/office/drawing/2014/main" id="{1997EF83-1A20-BB49-8BF6-BDD0717BDD3B}"/>
                </a:ext>
              </a:extLst>
            </p:cNvPr>
            <p:cNvSpPr txBox="1"/>
            <p:nvPr/>
          </p:nvSpPr>
          <p:spPr>
            <a:xfrm>
              <a:off x="808399" y="5042197"/>
              <a:ext cx="1188000" cy="36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dirty="0"/>
                <a:t>pri_1</a:t>
              </a:r>
              <a:endParaRPr kumimoji="1" lang="zh-CN" altLang="en-US" dirty="0"/>
            </a:p>
          </p:txBody>
        </p:sp>
        <p:sp>
          <p:nvSpPr>
            <p:cNvPr id="143" name="文本框 142">
              <a:extLst>
                <a:ext uri="{FF2B5EF4-FFF2-40B4-BE49-F238E27FC236}">
                  <a16:creationId xmlns:a16="http://schemas.microsoft.com/office/drawing/2014/main" id="{2CAC192C-BCB0-AD46-87A0-52F3AB68786D}"/>
                </a:ext>
              </a:extLst>
            </p:cNvPr>
            <p:cNvSpPr txBox="1"/>
            <p:nvPr/>
          </p:nvSpPr>
          <p:spPr>
            <a:xfrm>
              <a:off x="808399" y="5403007"/>
              <a:ext cx="1188000" cy="36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dirty="0"/>
                <a:t>…</a:t>
              </a:r>
              <a:endParaRPr kumimoji="1" lang="zh-CN" altLang="en-US" dirty="0"/>
            </a:p>
          </p:txBody>
        </p:sp>
        <p:sp>
          <p:nvSpPr>
            <p:cNvPr id="144" name="文本框 143">
              <a:extLst>
                <a:ext uri="{FF2B5EF4-FFF2-40B4-BE49-F238E27FC236}">
                  <a16:creationId xmlns:a16="http://schemas.microsoft.com/office/drawing/2014/main" id="{C884BCB3-B529-D540-BAFD-DC452405E7D0}"/>
                </a:ext>
              </a:extLst>
            </p:cNvPr>
            <p:cNvSpPr txBox="1"/>
            <p:nvPr/>
          </p:nvSpPr>
          <p:spPr>
            <a:xfrm>
              <a:off x="808399" y="5769315"/>
              <a:ext cx="1188000" cy="36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dirty="0" err="1"/>
                <a:t>pri_n</a:t>
              </a:r>
              <a:endParaRPr kumimoji="1" lang="zh-CN" altLang="en-US" dirty="0"/>
            </a:p>
          </p:txBody>
        </p:sp>
      </p:grpSp>
      <p:sp>
        <p:nvSpPr>
          <p:cNvPr id="149" name="文本框 148">
            <a:extLst>
              <a:ext uri="{FF2B5EF4-FFF2-40B4-BE49-F238E27FC236}">
                <a16:creationId xmlns:a16="http://schemas.microsoft.com/office/drawing/2014/main" id="{AAD2342D-BC4A-9343-B05D-6E67A3172983}"/>
              </a:ext>
            </a:extLst>
          </p:cNvPr>
          <p:cNvSpPr txBox="1"/>
          <p:nvPr/>
        </p:nvSpPr>
        <p:spPr>
          <a:xfrm>
            <a:off x="778279" y="4125546"/>
            <a:ext cx="744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/>
              <a:t>diffvg</a:t>
            </a:r>
            <a:endParaRPr kumimoji="1" lang="zh-CN" altLang="en-US" dirty="0"/>
          </a:p>
        </p:txBody>
      </p:sp>
      <p:cxnSp>
        <p:nvCxnSpPr>
          <p:cNvPr id="153" name="直线箭头连接符 152">
            <a:extLst>
              <a:ext uri="{FF2B5EF4-FFF2-40B4-BE49-F238E27FC236}">
                <a16:creationId xmlns:a16="http://schemas.microsoft.com/office/drawing/2014/main" id="{B04E49AA-EACE-A64C-954B-95893144935A}"/>
              </a:ext>
            </a:extLst>
          </p:cNvPr>
          <p:cNvCxnSpPr>
            <a:cxnSpLocks/>
          </p:cNvCxnSpPr>
          <p:nvPr/>
        </p:nvCxnSpPr>
        <p:spPr>
          <a:xfrm>
            <a:off x="2529840" y="4491314"/>
            <a:ext cx="379645" cy="71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矩形 160">
            <a:extLst>
              <a:ext uri="{FF2B5EF4-FFF2-40B4-BE49-F238E27FC236}">
                <a16:creationId xmlns:a16="http://schemas.microsoft.com/office/drawing/2014/main" id="{5A2D83E1-5A7D-674F-84FE-BB9E659EE563}"/>
              </a:ext>
            </a:extLst>
          </p:cNvPr>
          <p:cNvSpPr/>
          <p:nvPr/>
        </p:nvSpPr>
        <p:spPr>
          <a:xfrm>
            <a:off x="778278" y="3551913"/>
            <a:ext cx="4791940" cy="1631557"/>
          </a:xfrm>
          <a:prstGeom prst="rect">
            <a:avLst/>
          </a:prstGeom>
          <a:noFill/>
          <a:ln w="19050"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1" name="椭圆 120">
            <a:extLst>
              <a:ext uri="{FF2B5EF4-FFF2-40B4-BE49-F238E27FC236}">
                <a16:creationId xmlns:a16="http://schemas.microsoft.com/office/drawing/2014/main" id="{EE1D4DEB-64FE-0449-9A5F-1D97A0A5307C}"/>
              </a:ext>
            </a:extLst>
          </p:cNvPr>
          <p:cNvSpPr/>
          <p:nvPr/>
        </p:nvSpPr>
        <p:spPr>
          <a:xfrm>
            <a:off x="10577325" y="2635251"/>
            <a:ext cx="324000" cy="3240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22" name="直线箭头连接符 121">
            <a:extLst>
              <a:ext uri="{FF2B5EF4-FFF2-40B4-BE49-F238E27FC236}">
                <a16:creationId xmlns:a16="http://schemas.microsoft.com/office/drawing/2014/main" id="{81F5D822-2AB9-2C44-BCDF-4A7B96B7B712}"/>
              </a:ext>
            </a:extLst>
          </p:cNvPr>
          <p:cNvCxnSpPr>
            <a:cxnSpLocks/>
            <a:endCxn id="121" idx="2"/>
          </p:cNvCxnSpPr>
          <p:nvPr/>
        </p:nvCxnSpPr>
        <p:spPr>
          <a:xfrm>
            <a:off x="10186223" y="2797251"/>
            <a:ext cx="39110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直线箭头连接符 123">
            <a:extLst>
              <a:ext uri="{FF2B5EF4-FFF2-40B4-BE49-F238E27FC236}">
                <a16:creationId xmlns:a16="http://schemas.microsoft.com/office/drawing/2014/main" id="{E80BE0B8-36DB-AA45-8D9D-26DA95027E2C}"/>
              </a:ext>
            </a:extLst>
          </p:cNvPr>
          <p:cNvCxnSpPr>
            <a:cxnSpLocks/>
          </p:cNvCxnSpPr>
          <p:nvPr/>
        </p:nvCxnSpPr>
        <p:spPr>
          <a:xfrm>
            <a:off x="10739325" y="2959251"/>
            <a:ext cx="0" cy="517362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4" name="矩形 133">
                <a:extLst>
                  <a:ext uri="{FF2B5EF4-FFF2-40B4-BE49-F238E27FC236}">
                    <a16:creationId xmlns:a16="http://schemas.microsoft.com/office/drawing/2014/main" id="{5EE03CDD-B444-9049-A0AB-7DDB4CB3969E}"/>
                  </a:ext>
                </a:extLst>
              </p:cNvPr>
              <p:cNvSpPr/>
              <p:nvPr/>
            </p:nvSpPr>
            <p:spPr>
              <a:xfrm>
                <a:off x="9921351" y="3469399"/>
                <a:ext cx="1561114" cy="39858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/>
                  <a:t>noise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1(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−1)</m:t>
                        </m:r>
                      </m:sub>
                    </m:sSub>
                  </m:oMath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34" name="矩形 133">
                <a:extLst>
                  <a:ext uri="{FF2B5EF4-FFF2-40B4-BE49-F238E27FC236}">
                    <a16:creationId xmlns:a16="http://schemas.microsoft.com/office/drawing/2014/main" id="{5EE03CDD-B444-9049-A0AB-7DDB4CB396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21351" y="3469399"/>
                <a:ext cx="1561114" cy="398585"/>
              </a:xfrm>
              <a:prstGeom prst="rect">
                <a:avLst/>
              </a:prstGeom>
              <a:blipFill>
                <a:blip r:embed="rId6"/>
                <a:stretch>
                  <a:fillRect t="-2941" b="-117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矩形 135">
                <a:extLst>
                  <a:ext uri="{FF2B5EF4-FFF2-40B4-BE49-F238E27FC236}">
                    <a16:creationId xmlns:a16="http://schemas.microsoft.com/office/drawing/2014/main" id="{734180EE-9D88-3C41-AB7B-242CB9A9240E}"/>
                  </a:ext>
                </a:extLst>
              </p:cNvPr>
              <p:cNvSpPr/>
              <p:nvPr/>
            </p:nvSpPr>
            <p:spPr>
              <a:xfrm>
                <a:off x="9921351" y="3867984"/>
                <a:ext cx="1561114" cy="39858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/>
                  <a:t>noise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2(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−1)</m:t>
                        </m:r>
                      </m:sub>
                    </m:sSub>
                  </m:oMath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36" name="矩形 135">
                <a:extLst>
                  <a:ext uri="{FF2B5EF4-FFF2-40B4-BE49-F238E27FC236}">
                    <a16:creationId xmlns:a16="http://schemas.microsoft.com/office/drawing/2014/main" id="{734180EE-9D88-3C41-AB7B-242CB9A924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21351" y="3867984"/>
                <a:ext cx="1561114" cy="398585"/>
              </a:xfrm>
              <a:prstGeom prst="rect">
                <a:avLst/>
              </a:prstGeom>
              <a:blipFill>
                <a:blip r:embed="rId7"/>
                <a:stretch>
                  <a:fillRect t="-6061" b="-121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7" name="矩形 136">
            <a:extLst>
              <a:ext uri="{FF2B5EF4-FFF2-40B4-BE49-F238E27FC236}">
                <a16:creationId xmlns:a16="http://schemas.microsoft.com/office/drawing/2014/main" id="{0D3FD757-1CF8-7445-8D5B-849CAD4D433B}"/>
              </a:ext>
            </a:extLst>
          </p:cNvPr>
          <p:cNvSpPr/>
          <p:nvPr/>
        </p:nvSpPr>
        <p:spPr>
          <a:xfrm>
            <a:off x="9921351" y="4266569"/>
            <a:ext cx="1561114" cy="39858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…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矩形 137">
                <a:extLst>
                  <a:ext uri="{FF2B5EF4-FFF2-40B4-BE49-F238E27FC236}">
                    <a16:creationId xmlns:a16="http://schemas.microsoft.com/office/drawing/2014/main" id="{78147CCD-9AAA-C140-9B5F-EE1FFFC74D78}"/>
                  </a:ext>
                </a:extLst>
              </p:cNvPr>
              <p:cNvSpPr/>
              <p:nvPr/>
            </p:nvSpPr>
            <p:spPr>
              <a:xfrm>
                <a:off x="9921350" y="4665154"/>
                <a:ext cx="1561114" cy="39858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/>
                  <a:t>noise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−1)</m:t>
                        </m:r>
                      </m:sub>
                    </m:sSub>
                  </m:oMath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38" name="矩形 137">
                <a:extLst>
                  <a:ext uri="{FF2B5EF4-FFF2-40B4-BE49-F238E27FC236}">
                    <a16:creationId xmlns:a16="http://schemas.microsoft.com/office/drawing/2014/main" id="{78147CCD-9AAA-C140-9B5F-EE1FFFC74D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21350" y="4665154"/>
                <a:ext cx="1561114" cy="398585"/>
              </a:xfrm>
              <a:prstGeom prst="rect">
                <a:avLst/>
              </a:prstGeom>
              <a:blipFill>
                <a:blip r:embed="rId8"/>
                <a:stretch>
                  <a:fillRect t="-2941" b="-117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9" name="直线箭头连接符 138">
            <a:extLst>
              <a:ext uri="{FF2B5EF4-FFF2-40B4-BE49-F238E27FC236}">
                <a16:creationId xmlns:a16="http://schemas.microsoft.com/office/drawing/2014/main" id="{91492197-8947-2040-BBCB-C40A9DF194EE}"/>
              </a:ext>
            </a:extLst>
          </p:cNvPr>
          <p:cNvCxnSpPr>
            <a:cxnSpLocks/>
          </p:cNvCxnSpPr>
          <p:nvPr/>
        </p:nvCxnSpPr>
        <p:spPr>
          <a:xfrm>
            <a:off x="10701909" y="5063739"/>
            <a:ext cx="11698" cy="532143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直线箭头连接符 144">
            <a:extLst>
              <a:ext uri="{FF2B5EF4-FFF2-40B4-BE49-F238E27FC236}">
                <a16:creationId xmlns:a16="http://schemas.microsoft.com/office/drawing/2014/main" id="{7EED8E80-79A3-3845-B2D3-017810B687F0}"/>
              </a:ext>
            </a:extLst>
          </p:cNvPr>
          <p:cNvCxnSpPr>
            <a:cxnSpLocks/>
          </p:cNvCxnSpPr>
          <p:nvPr/>
        </p:nvCxnSpPr>
        <p:spPr>
          <a:xfrm>
            <a:off x="546322" y="5593283"/>
            <a:ext cx="10167285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直线箭头连接符 145">
            <a:extLst>
              <a:ext uri="{FF2B5EF4-FFF2-40B4-BE49-F238E27FC236}">
                <a16:creationId xmlns:a16="http://schemas.microsoft.com/office/drawing/2014/main" id="{04BB85B9-C8AC-1245-8290-CC61C23181CE}"/>
              </a:ext>
            </a:extLst>
          </p:cNvPr>
          <p:cNvCxnSpPr>
            <a:cxnSpLocks/>
          </p:cNvCxnSpPr>
          <p:nvPr/>
        </p:nvCxnSpPr>
        <p:spPr>
          <a:xfrm flipH="1" flipV="1">
            <a:off x="546322" y="2549890"/>
            <a:ext cx="2560435" cy="0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文本框 146">
            <a:extLst>
              <a:ext uri="{FF2B5EF4-FFF2-40B4-BE49-F238E27FC236}">
                <a16:creationId xmlns:a16="http://schemas.microsoft.com/office/drawing/2014/main" id="{07C5DABF-EC8A-594E-A718-EA38D647CB4D}"/>
              </a:ext>
            </a:extLst>
          </p:cNvPr>
          <p:cNvSpPr txBox="1"/>
          <p:nvPr/>
        </p:nvSpPr>
        <p:spPr>
          <a:xfrm>
            <a:off x="6597240" y="5221353"/>
            <a:ext cx="635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loop</a:t>
            </a:r>
            <a:endParaRPr kumimoji="1" lang="zh-CN" altLang="en-US" dirty="0"/>
          </a:p>
        </p:txBody>
      </p:sp>
      <p:cxnSp>
        <p:nvCxnSpPr>
          <p:cNvPr id="148" name="直线箭头连接符 147">
            <a:extLst>
              <a:ext uri="{FF2B5EF4-FFF2-40B4-BE49-F238E27FC236}">
                <a16:creationId xmlns:a16="http://schemas.microsoft.com/office/drawing/2014/main" id="{AECD69CA-FF67-5E48-8324-3578A7571ADE}"/>
              </a:ext>
            </a:extLst>
          </p:cNvPr>
          <p:cNvCxnSpPr>
            <a:cxnSpLocks/>
          </p:cNvCxnSpPr>
          <p:nvPr/>
        </p:nvCxnSpPr>
        <p:spPr>
          <a:xfrm>
            <a:off x="546322" y="2549890"/>
            <a:ext cx="0" cy="3038196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直线箭头连接符 149">
            <a:extLst>
              <a:ext uri="{FF2B5EF4-FFF2-40B4-BE49-F238E27FC236}">
                <a16:creationId xmlns:a16="http://schemas.microsoft.com/office/drawing/2014/main" id="{3DB23782-9F9A-184E-943A-1E158BED3BCF}"/>
              </a:ext>
            </a:extLst>
          </p:cNvPr>
          <p:cNvCxnSpPr>
            <a:cxnSpLocks/>
          </p:cNvCxnSpPr>
          <p:nvPr/>
        </p:nvCxnSpPr>
        <p:spPr>
          <a:xfrm>
            <a:off x="10577325" y="2797251"/>
            <a:ext cx="324000" cy="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19909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9BC09E37-6868-D24F-BE15-04E0F675C1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9852" y="158318"/>
            <a:ext cx="4056732" cy="41076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49748AD-0D2B-2641-A60C-AE44BCC0952E}"/>
              </a:ext>
            </a:extLst>
          </p:cNvPr>
          <p:cNvSpPr txBox="1"/>
          <p:nvPr/>
        </p:nvSpPr>
        <p:spPr>
          <a:xfrm>
            <a:off x="5789506" y="2027452"/>
            <a:ext cx="306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0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DEA8459-9516-0645-A052-A09FB8C47D74}"/>
              </a:ext>
            </a:extLst>
          </p:cNvPr>
          <p:cNvSpPr txBox="1"/>
          <p:nvPr/>
        </p:nvSpPr>
        <p:spPr>
          <a:xfrm>
            <a:off x="5483012" y="2855218"/>
            <a:ext cx="306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1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777E788-4C9D-224E-9A3B-D3C04CD7399F}"/>
              </a:ext>
            </a:extLst>
          </p:cNvPr>
          <p:cNvSpPr txBox="1"/>
          <p:nvPr/>
        </p:nvSpPr>
        <p:spPr>
          <a:xfrm>
            <a:off x="4916320" y="3469257"/>
            <a:ext cx="306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2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DF7B699-D49F-F348-8F7E-842D055D22E1}"/>
              </a:ext>
            </a:extLst>
          </p:cNvPr>
          <p:cNvSpPr txBox="1"/>
          <p:nvPr/>
        </p:nvSpPr>
        <p:spPr>
          <a:xfrm>
            <a:off x="3824971" y="4081252"/>
            <a:ext cx="306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3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CC4DC4F-011A-7547-B6CE-736729D0F013}"/>
              </a:ext>
            </a:extLst>
          </p:cNvPr>
          <p:cNvSpPr txBox="1"/>
          <p:nvPr/>
        </p:nvSpPr>
        <p:spPr>
          <a:xfrm>
            <a:off x="2671749" y="3495605"/>
            <a:ext cx="306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4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375CE009-7321-7C4C-ADC3-7CCF33C74242}"/>
              </a:ext>
            </a:extLst>
          </p:cNvPr>
          <p:cNvSpPr txBox="1"/>
          <p:nvPr/>
        </p:nvSpPr>
        <p:spPr>
          <a:xfrm>
            <a:off x="1796605" y="2083096"/>
            <a:ext cx="306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6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D173A74-270F-2C46-8223-CD5C744782B4}"/>
              </a:ext>
            </a:extLst>
          </p:cNvPr>
          <p:cNvSpPr txBox="1"/>
          <p:nvPr/>
        </p:nvSpPr>
        <p:spPr>
          <a:xfrm>
            <a:off x="2164609" y="2855218"/>
            <a:ext cx="306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5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89090A8F-C90F-DD4A-8422-EE3B50278BE4}"/>
              </a:ext>
            </a:extLst>
          </p:cNvPr>
          <p:cNvSpPr txBox="1"/>
          <p:nvPr/>
        </p:nvSpPr>
        <p:spPr>
          <a:xfrm>
            <a:off x="2103099" y="1233563"/>
            <a:ext cx="306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7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86E18C84-D65B-2D4B-AE3A-020F2C26CA55}"/>
              </a:ext>
            </a:extLst>
          </p:cNvPr>
          <p:cNvSpPr txBox="1"/>
          <p:nvPr/>
        </p:nvSpPr>
        <p:spPr>
          <a:xfrm>
            <a:off x="2824996" y="466780"/>
            <a:ext cx="306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8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80626FF7-27D9-044D-919B-A18FCDB36E86}"/>
              </a:ext>
            </a:extLst>
          </p:cNvPr>
          <p:cNvSpPr txBox="1"/>
          <p:nvPr/>
        </p:nvSpPr>
        <p:spPr>
          <a:xfrm>
            <a:off x="3824971" y="0"/>
            <a:ext cx="306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9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70526D8E-BF74-F941-90BE-A197EFB5C947}"/>
              </a:ext>
            </a:extLst>
          </p:cNvPr>
          <p:cNvSpPr txBox="1"/>
          <p:nvPr/>
        </p:nvSpPr>
        <p:spPr>
          <a:xfrm>
            <a:off x="4794492" y="466780"/>
            <a:ext cx="428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10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16CE486B-ABEB-0D42-8D95-D4B762B79BA5}"/>
              </a:ext>
            </a:extLst>
          </p:cNvPr>
          <p:cNvSpPr txBox="1"/>
          <p:nvPr/>
        </p:nvSpPr>
        <p:spPr>
          <a:xfrm>
            <a:off x="5422098" y="1233563"/>
            <a:ext cx="428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11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cxnSp>
        <p:nvCxnSpPr>
          <p:cNvPr id="20" name="直线连接符 19">
            <a:extLst>
              <a:ext uri="{FF2B5EF4-FFF2-40B4-BE49-F238E27FC236}">
                <a16:creationId xmlns:a16="http://schemas.microsoft.com/office/drawing/2014/main" id="{5A8B13EC-169A-3B4C-83DD-FD94DCD72ACB}"/>
              </a:ext>
            </a:extLst>
          </p:cNvPr>
          <p:cNvCxnSpPr/>
          <p:nvPr/>
        </p:nvCxnSpPr>
        <p:spPr>
          <a:xfrm>
            <a:off x="107798" y="2267762"/>
            <a:ext cx="3870420" cy="0"/>
          </a:xfrm>
          <a:prstGeom prst="line">
            <a:avLst/>
          </a:prstGeom>
          <a:ln w="3810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线连接符 20">
            <a:extLst>
              <a:ext uri="{FF2B5EF4-FFF2-40B4-BE49-F238E27FC236}">
                <a16:creationId xmlns:a16="http://schemas.microsoft.com/office/drawing/2014/main" id="{370C7F0E-C2B2-5E48-B14D-54A6B741E318}"/>
              </a:ext>
            </a:extLst>
          </p:cNvPr>
          <p:cNvCxnSpPr>
            <a:cxnSpLocks/>
          </p:cNvCxnSpPr>
          <p:nvPr/>
        </p:nvCxnSpPr>
        <p:spPr>
          <a:xfrm flipV="1">
            <a:off x="1949852" y="158318"/>
            <a:ext cx="0" cy="4108246"/>
          </a:xfrm>
          <a:prstGeom prst="line">
            <a:avLst/>
          </a:prstGeom>
          <a:ln w="3810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>
            <a:extLst>
              <a:ext uri="{FF2B5EF4-FFF2-40B4-BE49-F238E27FC236}">
                <a16:creationId xmlns:a16="http://schemas.microsoft.com/office/drawing/2014/main" id="{91EBBC44-B32C-854F-91C0-F26FC47502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7543" y="4318758"/>
            <a:ext cx="8075024" cy="2272542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54B8E1C8-FD03-A643-A2C7-B17826E2637B}"/>
              </a:ext>
            </a:extLst>
          </p:cNvPr>
          <p:cNvSpPr txBox="1"/>
          <p:nvPr/>
        </p:nvSpPr>
        <p:spPr>
          <a:xfrm>
            <a:off x="7920843" y="3725991"/>
            <a:ext cx="1906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multiple</a:t>
            </a:r>
            <a:r>
              <a:rPr kumimoji="1" lang="zh-CN" altLang="en-US" dirty="0"/>
              <a:t> </a:t>
            </a:r>
            <a:r>
              <a:rPr kumimoji="1" lang="en-US" altLang="zh-CN" dirty="0"/>
              <a:t>primitive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144376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9BC09E37-6868-D24F-BE15-04E0F675C1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826" y="996518"/>
            <a:ext cx="4056732" cy="41076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49748AD-0D2B-2641-A60C-AE44BCC0952E}"/>
              </a:ext>
            </a:extLst>
          </p:cNvPr>
          <p:cNvSpPr txBox="1"/>
          <p:nvPr/>
        </p:nvSpPr>
        <p:spPr>
          <a:xfrm>
            <a:off x="4428480" y="2865652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0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DEA8459-9516-0645-A052-A09FB8C47D74}"/>
              </a:ext>
            </a:extLst>
          </p:cNvPr>
          <p:cNvSpPr txBox="1"/>
          <p:nvPr/>
        </p:nvSpPr>
        <p:spPr>
          <a:xfrm>
            <a:off x="4121986" y="369341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1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777E788-4C9D-224E-9A3B-D3C04CD7399F}"/>
              </a:ext>
            </a:extLst>
          </p:cNvPr>
          <p:cNvSpPr txBox="1"/>
          <p:nvPr/>
        </p:nvSpPr>
        <p:spPr>
          <a:xfrm>
            <a:off x="3555294" y="430745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2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DF7B699-D49F-F348-8F7E-842D055D22E1}"/>
              </a:ext>
            </a:extLst>
          </p:cNvPr>
          <p:cNvSpPr txBox="1"/>
          <p:nvPr/>
        </p:nvSpPr>
        <p:spPr>
          <a:xfrm>
            <a:off x="2463945" y="4919452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3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CC4DC4F-011A-7547-B6CE-736729D0F013}"/>
              </a:ext>
            </a:extLst>
          </p:cNvPr>
          <p:cNvSpPr txBox="1"/>
          <p:nvPr/>
        </p:nvSpPr>
        <p:spPr>
          <a:xfrm>
            <a:off x="1310723" y="433380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4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375CE009-7321-7C4C-ADC3-7CCF33C74242}"/>
              </a:ext>
            </a:extLst>
          </p:cNvPr>
          <p:cNvSpPr txBox="1"/>
          <p:nvPr/>
        </p:nvSpPr>
        <p:spPr>
          <a:xfrm>
            <a:off x="435579" y="292129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6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D173A74-270F-2C46-8223-CD5C744782B4}"/>
              </a:ext>
            </a:extLst>
          </p:cNvPr>
          <p:cNvSpPr txBox="1"/>
          <p:nvPr/>
        </p:nvSpPr>
        <p:spPr>
          <a:xfrm>
            <a:off x="803583" y="369341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5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89090A8F-C90F-DD4A-8422-EE3B50278BE4}"/>
              </a:ext>
            </a:extLst>
          </p:cNvPr>
          <p:cNvSpPr txBox="1"/>
          <p:nvPr/>
        </p:nvSpPr>
        <p:spPr>
          <a:xfrm>
            <a:off x="742073" y="207176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7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86E18C84-D65B-2D4B-AE3A-020F2C26CA55}"/>
              </a:ext>
            </a:extLst>
          </p:cNvPr>
          <p:cNvSpPr txBox="1"/>
          <p:nvPr/>
        </p:nvSpPr>
        <p:spPr>
          <a:xfrm>
            <a:off x="1463970" y="1304980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8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80626FF7-27D9-044D-919B-A18FCDB36E86}"/>
              </a:ext>
            </a:extLst>
          </p:cNvPr>
          <p:cNvSpPr txBox="1"/>
          <p:nvPr/>
        </p:nvSpPr>
        <p:spPr>
          <a:xfrm>
            <a:off x="2463945" y="838200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9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70526D8E-BF74-F941-90BE-A197EFB5C947}"/>
              </a:ext>
            </a:extLst>
          </p:cNvPr>
          <p:cNvSpPr txBox="1"/>
          <p:nvPr/>
        </p:nvSpPr>
        <p:spPr>
          <a:xfrm>
            <a:off x="3433466" y="1304980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10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16CE486B-ABEB-0D42-8D95-D4B762B79BA5}"/>
              </a:ext>
            </a:extLst>
          </p:cNvPr>
          <p:cNvSpPr txBox="1"/>
          <p:nvPr/>
        </p:nvSpPr>
        <p:spPr>
          <a:xfrm>
            <a:off x="4061072" y="2071763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11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cxnSp>
        <p:nvCxnSpPr>
          <p:cNvPr id="20" name="直线连接符 19">
            <a:extLst>
              <a:ext uri="{FF2B5EF4-FFF2-40B4-BE49-F238E27FC236}">
                <a16:creationId xmlns:a16="http://schemas.microsoft.com/office/drawing/2014/main" id="{5A8B13EC-169A-3B4C-83DD-FD94DCD72ACB}"/>
              </a:ext>
            </a:extLst>
          </p:cNvPr>
          <p:cNvCxnSpPr>
            <a:cxnSpLocks/>
          </p:cNvCxnSpPr>
          <p:nvPr/>
        </p:nvCxnSpPr>
        <p:spPr>
          <a:xfrm flipV="1">
            <a:off x="2710348" y="1304980"/>
            <a:ext cx="3227336" cy="1845372"/>
          </a:xfrm>
          <a:prstGeom prst="line">
            <a:avLst/>
          </a:prstGeom>
          <a:ln w="3810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>
            <a:extLst>
              <a:ext uri="{FF2B5EF4-FFF2-40B4-BE49-F238E27FC236}">
                <a16:creationId xmlns:a16="http://schemas.microsoft.com/office/drawing/2014/main" id="{4F1C94CF-9449-E942-A097-8DAEAD9C57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1519" y="996518"/>
            <a:ext cx="4056732" cy="4107600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992C95F6-6066-E445-9EE8-0886D6D1066D}"/>
              </a:ext>
            </a:extLst>
          </p:cNvPr>
          <p:cNvSpPr txBox="1"/>
          <p:nvPr/>
        </p:nvSpPr>
        <p:spPr>
          <a:xfrm>
            <a:off x="10201173" y="2865652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0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7D1288B7-CA66-9844-80AF-E2B4337E571C}"/>
              </a:ext>
            </a:extLst>
          </p:cNvPr>
          <p:cNvSpPr txBox="1"/>
          <p:nvPr/>
        </p:nvSpPr>
        <p:spPr>
          <a:xfrm>
            <a:off x="9894679" y="369341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1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052D3BB0-8F60-5944-9766-2873BD49F6B8}"/>
              </a:ext>
            </a:extLst>
          </p:cNvPr>
          <p:cNvSpPr txBox="1"/>
          <p:nvPr/>
        </p:nvSpPr>
        <p:spPr>
          <a:xfrm>
            <a:off x="9327987" y="430745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2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C25497D6-A057-104B-B0EB-00D23587D29B}"/>
              </a:ext>
            </a:extLst>
          </p:cNvPr>
          <p:cNvSpPr txBox="1"/>
          <p:nvPr/>
        </p:nvSpPr>
        <p:spPr>
          <a:xfrm>
            <a:off x="8236638" y="4919452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3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5ADBA8A6-C465-CA4C-A84D-A9BF4F27A796}"/>
              </a:ext>
            </a:extLst>
          </p:cNvPr>
          <p:cNvSpPr txBox="1"/>
          <p:nvPr/>
        </p:nvSpPr>
        <p:spPr>
          <a:xfrm>
            <a:off x="7083416" y="433380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4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DF3DBC57-6D38-9446-B3F2-57A601529A47}"/>
              </a:ext>
            </a:extLst>
          </p:cNvPr>
          <p:cNvSpPr txBox="1"/>
          <p:nvPr/>
        </p:nvSpPr>
        <p:spPr>
          <a:xfrm>
            <a:off x="6208272" y="292129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6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0AA4140E-B47D-2148-A0B2-D4AD8F75DCE5}"/>
              </a:ext>
            </a:extLst>
          </p:cNvPr>
          <p:cNvSpPr txBox="1"/>
          <p:nvPr/>
        </p:nvSpPr>
        <p:spPr>
          <a:xfrm>
            <a:off x="6576276" y="369341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5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3A17B0C6-8873-0C43-856C-E262E4032E8C}"/>
              </a:ext>
            </a:extLst>
          </p:cNvPr>
          <p:cNvSpPr txBox="1"/>
          <p:nvPr/>
        </p:nvSpPr>
        <p:spPr>
          <a:xfrm>
            <a:off x="6514766" y="207176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7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FA13232E-5EF6-B040-B8D9-BF050F372720}"/>
              </a:ext>
            </a:extLst>
          </p:cNvPr>
          <p:cNvSpPr txBox="1"/>
          <p:nvPr/>
        </p:nvSpPr>
        <p:spPr>
          <a:xfrm>
            <a:off x="7236663" y="1304980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8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818A3EBE-8AF8-C545-9A61-E4422B98AAC4}"/>
              </a:ext>
            </a:extLst>
          </p:cNvPr>
          <p:cNvSpPr txBox="1"/>
          <p:nvPr/>
        </p:nvSpPr>
        <p:spPr>
          <a:xfrm>
            <a:off x="8236638" y="838200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9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5B04E0A7-E076-1747-8AAA-20B4CA7D0C59}"/>
              </a:ext>
            </a:extLst>
          </p:cNvPr>
          <p:cNvSpPr txBox="1"/>
          <p:nvPr/>
        </p:nvSpPr>
        <p:spPr>
          <a:xfrm>
            <a:off x="9206159" y="1304980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10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BE9F6F77-B0DD-5E41-80F0-026811AC4F48}"/>
              </a:ext>
            </a:extLst>
          </p:cNvPr>
          <p:cNvSpPr txBox="1"/>
          <p:nvPr/>
        </p:nvSpPr>
        <p:spPr>
          <a:xfrm>
            <a:off x="9833765" y="2071763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11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cxnSp>
        <p:nvCxnSpPr>
          <p:cNvPr id="34" name="直线连接符 33">
            <a:extLst>
              <a:ext uri="{FF2B5EF4-FFF2-40B4-BE49-F238E27FC236}">
                <a16:creationId xmlns:a16="http://schemas.microsoft.com/office/drawing/2014/main" id="{C1BCF77C-ED0A-1743-BA10-7CFB12F17AE4}"/>
              </a:ext>
            </a:extLst>
          </p:cNvPr>
          <p:cNvCxnSpPr>
            <a:cxnSpLocks/>
          </p:cNvCxnSpPr>
          <p:nvPr/>
        </p:nvCxnSpPr>
        <p:spPr>
          <a:xfrm flipV="1">
            <a:off x="8483041" y="2268847"/>
            <a:ext cx="1591612" cy="881505"/>
          </a:xfrm>
          <a:prstGeom prst="line">
            <a:avLst/>
          </a:prstGeom>
          <a:ln w="3810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52965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7066E31-0D5C-8E4F-BC80-0F53F73F92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237" y="209257"/>
            <a:ext cx="7785100" cy="19812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42F1DEA1-ECAC-C143-BC47-7D08D05F8D7F}"/>
              </a:ext>
            </a:extLst>
          </p:cNvPr>
          <p:cNvSpPr txBox="1"/>
          <p:nvPr/>
        </p:nvSpPr>
        <p:spPr>
          <a:xfrm>
            <a:off x="8596186" y="425663"/>
            <a:ext cx="566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z=8</a:t>
            </a:r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15A412C-1345-3645-A34E-7BA03117657F}"/>
              </a:ext>
            </a:extLst>
          </p:cNvPr>
          <p:cNvSpPr txBox="1"/>
          <p:nvPr/>
        </p:nvSpPr>
        <p:spPr>
          <a:xfrm>
            <a:off x="8566691" y="944880"/>
            <a:ext cx="11913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kl 60</a:t>
            </a:r>
          </a:p>
          <a:p>
            <a:r>
              <a:rPr kumimoji="1" lang="en-US" altLang="zh-CN" dirty="0" err="1"/>
              <a:t>mse</a:t>
            </a:r>
            <a:r>
              <a:rPr kumimoji="1" lang="en-US" altLang="zh-CN" dirty="0"/>
              <a:t> 0.003</a:t>
            </a:r>
            <a:endParaRPr kumimoji="1" lang="zh-CN" altLang="en-US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D977C58F-DFEF-DD4B-A9D2-15E613E91C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237" y="2583180"/>
            <a:ext cx="7785100" cy="2181693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CB4D786F-9F07-5646-84A4-7573356CFEED}"/>
              </a:ext>
            </a:extLst>
          </p:cNvPr>
          <p:cNvSpPr txBox="1"/>
          <p:nvPr/>
        </p:nvSpPr>
        <p:spPr>
          <a:xfrm>
            <a:off x="8596186" y="2879467"/>
            <a:ext cx="119135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z=512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kl 21</a:t>
            </a:r>
          </a:p>
          <a:p>
            <a:r>
              <a:rPr kumimoji="1" lang="en-US" altLang="zh-CN" dirty="0" err="1"/>
              <a:t>mse</a:t>
            </a:r>
            <a:r>
              <a:rPr kumimoji="1" lang="en-US" altLang="zh-CN" dirty="0"/>
              <a:t> 0.002</a:t>
            </a:r>
          </a:p>
          <a:p>
            <a:endParaRPr kumimoji="1" lang="zh-CN" altLang="en-US" dirty="0"/>
          </a:p>
        </p:txBody>
      </p:sp>
      <p:pic>
        <p:nvPicPr>
          <p:cNvPr id="35" name="图片 34">
            <a:extLst>
              <a:ext uri="{FF2B5EF4-FFF2-40B4-BE49-F238E27FC236}">
                <a16:creationId xmlns:a16="http://schemas.microsoft.com/office/drawing/2014/main" id="{6DD7142E-8F78-E849-812E-5E800A2387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099" y="4937716"/>
            <a:ext cx="6124893" cy="1615484"/>
          </a:xfrm>
          <a:prstGeom prst="rect">
            <a:avLst/>
          </a:prstGeom>
        </p:spPr>
      </p:pic>
      <p:sp>
        <p:nvSpPr>
          <p:cNvPr id="36" name="文本框 35">
            <a:extLst>
              <a:ext uri="{FF2B5EF4-FFF2-40B4-BE49-F238E27FC236}">
                <a16:creationId xmlns:a16="http://schemas.microsoft.com/office/drawing/2014/main" id="{CF28889F-B9FD-3246-9EA4-818E9ADA8A0A}"/>
              </a:ext>
            </a:extLst>
          </p:cNvPr>
          <p:cNvSpPr txBox="1"/>
          <p:nvPr/>
        </p:nvSpPr>
        <p:spPr>
          <a:xfrm>
            <a:off x="7300786" y="5006794"/>
            <a:ext cx="119135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z=128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kl 23</a:t>
            </a:r>
          </a:p>
          <a:p>
            <a:r>
              <a:rPr kumimoji="1" lang="en-US" altLang="zh-CN" dirty="0" err="1"/>
              <a:t>mse</a:t>
            </a:r>
            <a:r>
              <a:rPr kumimoji="1" lang="en-US" altLang="zh-CN" dirty="0"/>
              <a:t> 0.002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517733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文本框 64">
            <a:extLst>
              <a:ext uri="{FF2B5EF4-FFF2-40B4-BE49-F238E27FC236}">
                <a16:creationId xmlns:a16="http://schemas.microsoft.com/office/drawing/2014/main" id="{C795749C-3541-C14E-BED0-456FB10AAAB4}"/>
              </a:ext>
            </a:extLst>
          </p:cNvPr>
          <p:cNvSpPr txBox="1"/>
          <p:nvPr/>
        </p:nvSpPr>
        <p:spPr>
          <a:xfrm>
            <a:off x="146550" y="322804"/>
            <a:ext cx="346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🀚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4F5F43B9-05B9-114C-9AE9-7B7495006CA3}"/>
              </a:ext>
            </a:extLst>
          </p:cNvPr>
          <p:cNvSpPr txBox="1"/>
          <p:nvPr/>
        </p:nvSpPr>
        <p:spPr>
          <a:xfrm>
            <a:off x="3284738" y="-46528"/>
            <a:ext cx="1218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✦★✶✷</a:t>
            </a:r>
            <a:r>
              <a:rPr kumimoji="1" lang="en-US" altLang="zh-CN" dirty="0"/>
              <a:t>✸</a:t>
            </a:r>
            <a:endParaRPr kumimoji="1" lang="zh-CN" altLang="en-US" dirty="0"/>
          </a:p>
        </p:txBody>
      </p:sp>
      <p:sp>
        <p:nvSpPr>
          <p:cNvPr id="67" name="矩形 66">
            <a:extLst>
              <a:ext uri="{FF2B5EF4-FFF2-40B4-BE49-F238E27FC236}">
                <a16:creationId xmlns:a16="http://schemas.microsoft.com/office/drawing/2014/main" id="{B4FFE872-024C-1842-9F0F-9FAB900A9659}"/>
              </a:ext>
            </a:extLst>
          </p:cNvPr>
          <p:cNvSpPr/>
          <p:nvPr/>
        </p:nvSpPr>
        <p:spPr>
          <a:xfrm>
            <a:off x="120902" y="1308226"/>
            <a:ext cx="3722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dirty="0">
                <a:solidFill>
                  <a:srgbClr val="FFC000"/>
                </a:solidFill>
              </a:rPr>
              <a:t>✦</a:t>
            </a:r>
            <a:endParaRPr lang="zh-CN" altLang="en-US" dirty="0">
              <a:solidFill>
                <a:srgbClr val="FFC000"/>
              </a:solidFill>
            </a:endParaRPr>
          </a:p>
        </p:txBody>
      </p:sp>
      <p:pic>
        <p:nvPicPr>
          <p:cNvPr id="68" name="图片 67">
            <a:extLst>
              <a:ext uri="{FF2B5EF4-FFF2-40B4-BE49-F238E27FC236}">
                <a16:creationId xmlns:a16="http://schemas.microsoft.com/office/drawing/2014/main" id="{BCD18667-9568-FA40-84A6-D8727C2C61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120" y="770619"/>
            <a:ext cx="1278805" cy="1947884"/>
          </a:xfrm>
          <a:prstGeom prst="rect">
            <a:avLst/>
          </a:prstGeom>
        </p:spPr>
      </p:pic>
      <p:sp>
        <p:nvSpPr>
          <p:cNvPr id="71" name="文本框 70">
            <a:extLst>
              <a:ext uri="{FF2B5EF4-FFF2-40B4-BE49-F238E27FC236}">
                <a16:creationId xmlns:a16="http://schemas.microsoft.com/office/drawing/2014/main" id="{6B7D49A0-289A-DF47-B400-6093854A05BA}"/>
              </a:ext>
            </a:extLst>
          </p:cNvPr>
          <p:cNvSpPr txBox="1"/>
          <p:nvPr/>
        </p:nvSpPr>
        <p:spPr>
          <a:xfrm>
            <a:off x="1771925" y="981577"/>
            <a:ext cx="3958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use N primitives to fit every </a:t>
            </a:r>
            <a:r>
              <a:rPr kumimoji="1" lang="en-US" altLang="zh-CN" dirty="0" err="1"/>
              <a:t>superpixel</a:t>
            </a:r>
            <a:endParaRPr kumimoji="1" lang="zh-CN" altLang="en-US" dirty="0"/>
          </a:p>
        </p:txBody>
      </p:sp>
      <p:sp>
        <p:nvSpPr>
          <p:cNvPr id="72" name="矩形 71">
            <a:extLst>
              <a:ext uri="{FF2B5EF4-FFF2-40B4-BE49-F238E27FC236}">
                <a16:creationId xmlns:a16="http://schemas.microsoft.com/office/drawing/2014/main" id="{A1BFF588-55FE-434D-BBF1-68410C16987B}"/>
              </a:ext>
            </a:extLst>
          </p:cNvPr>
          <p:cNvSpPr/>
          <p:nvPr/>
        </p:nvSpPr>
        <p:spPr>
          <a:xfrm>
            <a:off x="77622" y="3334593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dirty="0">
                <a:solidFill>
                  <a:srgbClr val="FFC000"/>
                </a:solidFill>
              </a:rPr>
              <a:t>★</a:t>
            </a:r>
            <a:endParaRPr lang="zh-CN" altLang="en-US" dirty="0">
              <a:solidFill>
                <a:srgbClr val="FFC000"/>
              </a:solidFill>
            </a:endParaRPr>
          </a:p>
        </p:txBody>
      </p:sp>
      <p:pic>
        <p:nvPicPr>
          <p:cNvPr id="73" name="图片 72">
            <a:extLst>
              <a:ext uri="{FF2B5EF4-FFF2-40B4-BE49-F238E27FC236}">
                <a16:creationId xmlns:a16="http://schemas.microsoft.com/office/drawing/2014/main" id="{1A1B3CA5-C8FE-704A-BF08-E9F77346EF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326" y="2907166"/>
            <a:ext cx="2334583" cy="1126711"/>
          </a:xfrm>
          <a:prstGeom prst="rect">
            <a:avLst/>
          </a:prstGeom>
        </p:spPr>
      </p:pic>
      <p:sp>
        <p:nvSpPr>
          <p:cNvPr id="75" name="文本框 74">
            <a:extLst>
              <a:ext uri="{FF2B5EF4-FFF2-40B4-BE49-F238E27FC236}">
                <a16:creationId xmlns:a16="http://schemas.microsoft.com/office/drawing/2014/main" id="{A7CA5E7D-BB98-7147-A9C7-0145C4B945AF}"/>
              </a:ext>
            </a:extLst>
          </p:cNvPr>
          <p:cNvSpPr txBox="1"/>
          <p:nvPr/>
        </p:nvSpPr>
        <p:spPr>
          <a:xfrm>
            <a:off x="2707796" y="2853145"/>
            <a:ext cx="30994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use N (n+4n+16n+64n) primitives to fit every </a:t>
            </a:r>
            <a:r>
              <a:rPr kumimoji="1" lang="en-US" altLang="zh-CN" dirty="0" err="1"/>
              <a:t>superpixel</a:t>
            </a:r>
            <a:endParaRPr kumimoji="1" lang="zh-CN" altLang="en-US" dirty="0"/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id="{E1541F68-7E50-F042-AFFD-791AA0AC6591}"/>
              </a:ext>
            </a:extLst>
          </p:cNvPr>
          <p:cNvSpPr/>
          <p:nvPr/>
        </p:nvSpPr>
        <p:spPr>
          <a:xfrm>
            <a:off x="77622" y="4413692"/>
            <a:ext cx="389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dirty="0">
                <a:solidFill>
                  <a:srgbClr val="FFC000"/>
                </a:solidFill>
              </a:rPr>
              <a:t>✶</a:t>
            </a:r>
            <a:endParaRPr lang="zh-CN" altLang="en-US" dirty="0">
              <a:solidFill>
                <a:srgbClr val="FFC000"/>
              </a:solidFill>
            </a:endParaRPr>
          </a:p>
        </p:txBody>
      </p:sp>
      <p:sp>
        <p:nvSpPr>
          <p:cNvPr id="77" name="文本框 76">
            <a:extLst>
              <a:ext uri="{FF2B5EF4-FFF2-40B4-BE49-F238E27FC236}">
                <a16:creationId xmlns:a16="http://schemas.microsoft.com/office/drawing/2014/main" id="{58B6F2EA-EF8E-B942-B1D7-AD33761FEE7C}"/>
              </a:ext>
            </a:extLst>
          </p:cNvPr>
          <p:cNvSpPr txBox="1"/>
          <p:nvPr/>
        </p:nvSpPr>
        <p:spPr>
          <a:xfrm>
            <a:off x="2048823" y="1739114"/>
            <a:ext cx="36812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000" i="1" dirty="0">
                <a:solidFill>
                  <a:schemeClr val="bg2">
                    <a:lumMod val="50000"/>
                  </a:schemeClr>
                </a:solidFill>
              </a:rPr>
              <a:t>https://</a:t>
            </a:r>
            <a:r>
              <a:rPr kumimoji="1" lang="en-US" altLang="zh-CN" sz="1000" i="1" dirty="0" err="1">
                <a:solidFill>
                  <a:schemeClr val="bg2">
                    <a:lumMod val="50000"/>
                  </a:schemeClr>
                </a:solidFill>
              </a:rPr>
              <a:t>github.com</a:t>
            </a:r>
            <a:r>
              <a:rPr kumimoji="1" lang="en-US" altLang="zh-CN" sz="1000" i="1" dirty="0">
                <a:solidFill>
                  <a:schemeClr val="bg2">
                    <a:lumMod val="50000"/>
                  </a:schemeClr>
                </a:solidFill>
              </a:rPr>
              <a:t>/</a:t>
            </a:r>
            <a:r>
              <a:rPr kumimoji="1" lang="en-US" altLang="zh-CN" sz="1000" i="1" dirty="0" err="1">
                <a:solidFill>
                  <a:schemeClr val="bg2">
                    <a:lumMod val="50000"/>
                  </a:schemeClr>
                </a:solidFill>
              </a:rPr>
              <a:t>shenjianbing</a:t>
            </a:r>
            <a:r>
              <a:rPr kumimoji="1" lang="en-US" altLang="zh-CN" sz="1000" i="1" dirty="0">
                <a:solidFill>
                  <a:schemeClr val="bg2">
                    <a:lumMod val="50000"/>
                  </a:schemeClr>
                </a:solidFill>
              </a:rPr>
              <a:t>/Real-time-Superpixel-Segmentation-by-DBSCAN-Clustering-Algorithm-.git</a:t>
            </a:r>
            <a:endParaRPr kumimoji="1" lang="zh-CN" altLang="en-US" sz="1000" i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8" name="矩形 77">
            <a:extLst>
              <a:ext uri="{FF2B5EF4-FFF2-40B4-BE49-F238E27FC236}">
                <a16:creationId xmlns:a16="http://schemas.microsoft.com/office/drawing/2014/main" id="{106262B7-B3E7-6545-A35D-BC2C01238F26}"/>
              </a:ext>
            </a:extLst>
          </p:cNvPr>
          <p:cNvSpPr/>
          <p:nvPr/>
        </p:nvSpPr>
        <p:spPr>
          <a:xfrm>
            <a:off x="2048822" y="1351421"/>
            <a:ext cx="348524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000" i="1" dirty="0">
                <a:solidFill>
                  <a:schemeClr val="bg2">
                    <a:lumMod val="50000"/>
                  </a:schemeClr>
                </a:solidFill>
              </a:rPr>
              <a:t>https://github.com/laixintao/slic-python-implementation.git</a:t>
            </a:r>
          </a:p>
        </p:txBody>
      </p:sp>
      <p:sp>
        <p:nvSpPr>
          <p:cNvPr id="79" name="文本框 78">
            <a:extLst>
              <a:ext uri="{FF2B5EF4-FFF2-40B4-BE49-F238E27FC236}">
                <a16:creationId xmlns:a16="http://schemas.microsoft.com/office/drawing/2014/main" id="{C9234F53-2CCE-6C48-8C5C-A5E805B0BE11}"/>
              </a:ext>
            </a:extLst>
          </p:cNvPr>
          <p:cNvSpPr txBox="1"/>
          <p:nvPr/>
        </p:nvSpPr>
        <p:spPr>
          <a:xfrm>
            <a:off x="2750909" y="3771530"/>
            <a:ext cx="14157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000" i="1" dirty="0">
                <a:solidFill>
                  <a:srgbClr val="C00000"/>
                </a:solidFill>
              </a:rPr>
              <a:t>source code missing!!!</a:t>
            </a:r>
            <a:endParaRPr kumimoji="1" lang="zh-CN" altLang="en-US" sz="1000" i="1" dirty="0">
              <a:solidFill>
                <a:srgbClr val="C00000"/>
              </a:solidFill>
            </a:endParaRPr>
          </a:p>
        </p:txBody>
      </p:sp>
      <p:pic>
        <p:nvPicPr>
          <p:cNvPr id="80" name="图片 79">
            <a:extLst>
              <a:ext uri="{FF2B5EF4-FFF2-40B4-BE49-F238E27FC236}">
                <a16:creationId xmlns:a16="http://schemas.microsoft.com/office/drawing/2014/main" id="{E585C1DD-6935-6846-B02D-9781100C73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547" y="4084880"/>
            <a:ext cx="2333362" cy="1842406"/>
          </a:xfrm>
          <a:prstGeom prst="rect">
            <a:avLst/>
          </a:prstGeom>
        </p:spPr>
      </p:pic>
      <p:sp>
        <p:nvSpPr>
          <p:cNvPr id="81" name="矩形 80">
            <a:extLst>
              <a:ext uri="{FF2B5EF4-FFF2-40B4-BE49-F238E27FC236}">
                <a16:creationId xmlns:a16="http://schemas.microsoft.com/office/drawing/2014/main" id="{269AD5E0-3C23-FE46-942C-B8BC4258307D}"/>
              </a:ext>
            </a:extLst>
          </p:cNvPr>
          <p:cNvSpPr/>
          <p:nvPr/>
        </p:nvSpPr>
        <p:spPr>
          <a:xfrm>
            <a:off x="2761799" y="4624371"/>
            <a:ext cx="657704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000" dirty="0">
                <a:solidFill>
                  <a:schemeClr val="bg2">
                    <a:lumMod val="50000"/>
                  </a:schemeClr>
                </a:solidFill>
              </a:rPr>
              <a:t>https://github.com/jponttuset/mcg/blob/7873db060821c028041f64fc04859389880f9f26/full/src/ucms/img2ucms.m</a:t>
            </a:r>
          </a:p>
        </p:txBody>
      </p:sp>
      <p:sp>
        <p:nvSpPr>
          <p:cNvPr id="82" name="文本框 81">
            <a:extLst>
              <a:ext uri="{FF2B5EF4-FFF2-40B4-BE49-F238E27FC236}">
                <a16:creationId xmlns:a16="http://schemas.microsoft.com/office/drawing/2014/main" id="{C64AC6D0-3040-DE4C-BDFA-D73F22B348BB}"/>
              </a:ext>
            </a:extLst>
          </p:cNvPr>
          <p:cNvSpPr txBox="1"/>
          <p:nvPr/>
        </p:nvSpPr>
        <p:spPr>
          <a:xfrm>
            <a:off x="2750909" y="4214571"/>
            <a:ext cx="86334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im2mcg.m from </a:t>
            </a:r>
            <a:r>
              <a:rPr kumimoji="1" lang="en-US" altLang="zh-CN" sz="1600" dirty="0"/>
              <a:t>https://www2.eecs.berkeley.edu/Research/Projects/CS/vision/grouping/mcg/</a:t>
            </a:r>
            <a:endParaRPr kumimoji="1" lang="zh-CN" altLang="en-US" dirty="0"/>
          </a:p>
        </p:txBody>
      </p:sp>
      <p:sp>
        <p:nvSpPr>
          <p:cNvPr id="83" name="文本框 82">
            <a:extLst>
              <a:ext uri="{FF2B5EF4-FFF2-40B4-BE49-F238E27FC236}">
                <a16:creationId xmlns:a16="http://schemas.microsoft.com/office/drawing/2014/main" id="{9A0364AB-67EE-7943-B823-4C376EEAD3C8}"/>
              </a:ext>
            </a:extLst>
          </p:cNvPr>
          <p:cNvSpPr txBox="1"/>
          <p:nvPr/>
        </p:nvSpPr>
        <p:spPr>
          <a:xfrm>
            <a:off x="2761799" y="4992429"/>
            <a:ext cx="103265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000" i="1" dirty="0">
                <a:solidFill>
                  <a:srgbClr val="C00000"/>
                </a:solidFill>
              </a:rPr>
              <a:t>only for edge!!!</a:t>
            </a:r>
            <a:endParaRPr kumimoji="1" lang="zh-CN" altLang="en-US" sz="1000" i="1" dirty="0">
              <a:solidFill>
                <a:srgbClr val="C00000"/>
              </a:solidFill>
            </a:endParaRPr>
          </a:p>
        </p:txBody>
      </p:sp>
      <p:pic>
        <p:nvPicPr>
          <p:cNvPr id="84" name="图片 83">
            <a:extLst>
              <a:ext uri="{FF2B5EF4-FFF2-40B4-BE49-F238E27FC236}">
                <a16:creationId xmlns:a16="http://schemas.microsoft.com/office/drawing/2014/main" id="{2767B5B6-221A-B74D-A814-7805A1DAE2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42538" y="0"/>
            <a:ext cx="5263044" cy="4377073"/>
          </a:xfrm>
          <a:prstGeom prst="rect">
            <a:avLst/>
          </a:prstGeom>
        </p:spPr>
      </p:pic>
      <p:sp>
        <p:nvSpPr>
          <p:cNvPr id="85" name="矩形 84">
            <a:extLst>
              <a:ext uri="{FF2B5EF4-FFF2-40B4-BE49-F238E27FC236}">
                <a16:creationId xmlns:a16="http://schemas.microsoft.com/office/drawing/2014/main" id="{6EAA5FD0-1C65-A147-AEDD-29E2D27A0661}"/>
              </a:ext>
            </a:extLst>
          </p:cNvPr>
          <p:cNvSpPr/>
          <p:nvPr/>
        </p:nvSpPr>
        <p:spPr>
          <a:xfrm>
            <a:off x="5455969" y="223800"/>
            <a:ext cx="389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dirty="0">
                <a:solidFill>
                  <a:srgbClr val="FFC000"/>
                </a:solidFill>
              </a:rPr>
              <a:t>✷</a:t>
            </a:r>
            <a:endParaRPr lang="zh-CN" altLang="en-US" dirty="0">
              <a:solidFill>
                <a:srgbClr val="FFC000"/>
              </a:solidFill>
            </a:endParaRPr>
          </a:p>
        </p:txBody>
      </p:sp>
      <p:sp>
        <p:nvSpPr>
          <p:cNvPr id="86" name="文本框 85">
            <a:extLst>
              <a:ext uri="{FF2B5EF4-FFF2-40B4-BE49-F238E27FC236}">
                <a16:creationId xmlns:a16="http://schemas.microsoft.com/office/drawing/2014/main" id="{510D49FD-BE0A-8048-99B5-9D25237D45DE}"/>
              </a:ext>
            </a:extLst>
          </p:cNvPr>
          <p:cNvSpPr txBox="1"/>
          <p:nvPr/>
        </p:nvSpPr>
        <p:spPr>
          <a:xfrm>
            <a:off x="10129879" y="2317072"/>
            <a:ext cx="206212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000" i="1" dirty="0">
                <a:solidFill>
                  <a:schemeClr val="bg2">
                    <a:lumMod val="50000"/>
                  </a:schemeClr>
                </a:solidFill>
              </a:rPr>
              <a:t>https://</a:t>
            </a:r>
            <a:r>
              <a:rPr kumimoji="1" lang="en-US" altLang="zh-CN" sz="1000" i="1" dirty="0" err="1">
                <a:solidFill>
                  <a:schemeClr val="bg2">
                    <a:lumMod val="50000"/>
                  </a:schemeClr>
                </a:solidFill>
              </a:rPr>
              <a:t>github.com</a:t>
            </a:r>
            <a:r>
              <a:rPr kumimoji="1" lang="en-US" altLang="zh-CN" sz="1000" i="1" dirty="0">
                <a:solidFill>
                  <a:schemeClr val="bg2">
                    <a:lumMod val="50000"/>
                  </a:schemeClr>
                </a:solidFill>
              </a:rPr>
              <a:t>/</a:t>
            </a:r>
            <a:r>
              <a:rPr kumimoji="1" lang="en-US" altLang="zh-CN" sz="1000" i="1" dirty="0" err="1">
                <a:solidFill>
                  <a:schemeClr val="bg2">
                    <a:lumMod val="50000"/>
                  </a:schemeClr>
                </a:solidFill>
              </a:rPr>
              <a:t>TArong</a:t>
            </a:r>
            <a:r>
              <a:rPr kumimoji="1" lang="en-US" altLang="zh-CN" sz="1000" i="1" dirty="0">
                <a:solidFill>
                  <a:schemeClr val="bg2">
                    <a:lumMod val="50000"/>
                  </a:schemeClr>
                </a:solidFill>
              </a:rPr>
              <a:t>/Fast-edge-detection-using-structured-forests/blob/master/edge-detection-</a:t>
            </a:r>
            <a:r>
              <a:rPr kumimoji="1" lang="en-US" altLang="zh-CN" sz="1000" i="1" dirty="0" err="1">
                <a:solidFill>
                  <a:schemeClr val="bg2">
                    <a:lumMod val="50000"/>
                  </a:schemeClr>
                </a:solidFill>
              </a:rPr>
              <a:t>algorithms.pdf</a:t>
            </a:r>
            <a:endParaRPr kumimoji="1" lang="zh-CN" altLang="en-US" sz="1000" i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87" name="文本框 86">
            <a:extLst>
              <a:ext uri="{FF2B5EF4-FFF2-40B4-BE49-F238E27FC236}">
                <a16:creationId xmlns:a16="http://schemas.microsoft.com/office/drawing/2014/main" id="{C39998FD-04EB-474F-9F98-293DD7398194}"/>
              </a:ext>
            </a:extLst>
          </p:cNvPr>
          <p:cNvSpPr txBox="1"/>
          <p:nvPr/>
        </p:nvSpPr>
        <p:spPr>
          <a:xfrm>
            <a:off x="10129879" y="341627"/>
            <a:ext cx="15872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Direct smooth</a:t>
            </a:r>
            <a:endParaRPr kumimoji="1" lang="zh-CN" altLang="en-US" dirty="0"/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346D7EB1-A549-8A4C-9273-B0F5C5E76E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93872" y="4959074"/>
            <a:ext cx="1777321" cy="1108710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7101BDE9-E512-3548-B915-FB508769B0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39008" y="4959075"/>
            <a:ext cx="1598955" cy="1108709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8737C05D-C4D7-9048-9CEF-F5E6AACA242B}"/>
              </a:ext>
            </a:extLst>
          </p:cNvPr>
          <p:cNvSpPr txBox="1"/>
          <p:nvPr/>
        </p:nvSpPr>
        <p:spPr>
          <a:xfrm>
            <a:off x="8471193" y="5328763"/>
            <a:ext cx="3268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use primitives to fit each object</a:t>
            </a:r>
            <a:endParaRPr kumimoji="1" lang="zh-CN" altLang="en-US" dirty="0"/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7BF04579-4BE6-ED42-AE37-67C4A9E471B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50344"/>
          <a:stretch/>
        </p:blipFill>
        <p:spPr>
          <a:xfrm>
            <a:off x="5412322" y="5626062"/>
            <a:ext cx="1103595" cy="1108709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3595713F-DEF2-EE45-B7FC-8BAF58F66F7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50344"/>
          <a:stretch/>
        </p:blipFill>
        <p:spPr>
          <a:xfrm>
            <a:off x="7723507" y="5472989"/>
            <a:ext cx="1103595" cy="1108709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B8E88676-8A9D-DE41-B94D-CFE079A38766}"/>
              </a:ext>
            </a:extLst>
          </p:cNvPr>
          <p:cNvSpPr/>
          <p:nvPr/>
        </p:nvSpPr>
        <p:spPr>
          <a:xfrm>
            <a:off x="4358770" y="4972348"/>
            <a:ext cx="389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>
                <a:solidFill>
                  <a:srgbClr val="FFC000"/>
                </a:solidFill>
              </a:rPr>
              <a:t>✸</a:t>
            </a:r>
            <a:endParaRPr lang="zh-CN" altLang="en-US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55675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198FDB79-2129-3640-A201-4BA8649D9E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4551472" y="221943"/>
            <a:ext cx="2531306" cy="1220802"/>
          </a:xfrm>
          <a:prstGeom prst="parallelogram">
            <a:avLst>
              <a:gd name="adj" fmla="val 52704"/>
            </a:avLst>
          </a:prstGeom>
          <a:scene3d>
            <a:camera prst="orthographicFront"/>
            <a:lightRig rig="threePt" dir="t"/>
          </a:scene3d>
          <a:sp3d>
            <a:bevelT w="0"/>
          </a:sp3d>
        </p:spPr>
      </p:pic>
      <p:sp>
        <p:nvSpPr>
          <p:cNvPr id="6" name="平行四边形 5">
            <a:extLst>
              <a:ext uri="{FF2B5EF4-FFF2-40B4-BE49-F238E27FC236}">
                <a16:creationId xmlns:a16="http://schemas.microsoft.com/office/drawing/2014/main" id="{628BCFE2-FFD6-0948-8D4E-6B384C72F241}"/>
              </a:ext>
            </a:extLst>
          </p:cNvPr>
          <p:cNvSpPr/>
          <p:nvPr/>
        </p:nvSpPr>
        <p:spPr>
          <a:xfrm>
            <a:off x="1233687" y="2681057"/>
            <a:ext cx="2531306" cy="1220802"/>
          </a:xfrm>
          <a:prstGeom prst="parallelogram">
            <a:avLst>
              <a:gd name="adj" fmla="val 52634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3A0B0812-1F02-0D4D-BD8D-8EE1A6E374CE}"/>
              </a:ext>
            </a:extLst>
          </p:cNvPr>
          <p:cNvSpPr/>
          <p:nvPr/>
        </p:nvSpPr>
        <p:spPr>
          <a:xfrm rot="905509">
            <a:off x="1489646" y="3234518"/>
            <a:ext cx="846427" cy="666359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24413EF9-2CCD-DF4F-ADA9-9BEC1C9E50B3}"/>
              </a:ext>
            </a:extLst>
          </p:cNvPr>
          <p:cNvSpPr/>
          <p:nvPr/>
        </p:nvSpPr>
        <p:spPr>
          <a:xfrm rot="905509">
            <a:off x="2361139" y="3234517"/>
            <a:ext cx="846427" cy="666359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EF51DB59-7DC7-B84E-B4A7-5D0C719330D8}"/>
              </a:ext>
            </a:extLst>
          </p:cNvPr>
          <p:cNvSpPr/>
          <p:nvPr/>
        </p:nvSpPr>
        <p:spPr>
          <a:xfrm rot="905509">
            <a:off x="1732284" y="2663941"/>
            <a:ext cx="846427" cy="666359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8D43E4EA-F188-8040-B8C5-EEB2E652A69F}"/>
              </a:ext>
            </a:extLst>
          </p:cNvPr>
          <p:cNvSpPr/>
          <p:nvPr/>
        </p:nvSpPr>
        <p:spPr>
          <a:xfrm rot="905509">
            <a:off x="2654094" y="2663939"/>
            <a:ext cx="846427" cy="666359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975FBAE2-5A81-FC4B-8B27-7FB037523E08}"/>
              </a:ext>
            </a:extLst>
          </p:cNvPr>
          <p:cNvSpPr/>
          <p:nvPr/>
        </p:nvSpPr>
        <p:spPr>
          <a:xfrm rot="905509">
            <a:off x="1602174" y="3294488"/>
            <a:ext cx="338335" cy="266358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0F844368-04E3-2A42-855F-A96F5A0529A7}"/>
              </a:ext>
            </a:extLst>
          </p:cNvPr>
          <p:cNvSpPr/>
          <p:nvPr/>
        </p:nvSpPr>
        <p:spPr>
          <a:xfrm rot="905509">
            <a:off x="1941700" y="3359618"/>
            <a:ext cx="338335" cy="266358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04DC4EBC-9E8B-C849-AE65-FA71EAE89981}"/>
              </a:ext>
            </a:extLst>
          </p:cNvPr>
          <p:cNvSpPr/>
          <p:nvPr/>
        </p:nvSpPr>
        <p:spPr>
          <a:xfrm rot="905509">
            <a:off x="1503443" y="3580233"/>
            <a:ext cx="338335" cy="266358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4D18613D-DDD1-2043-B05C-8A3A574A2189}"/>
              </a:ext>
            </a:extLst>
          </p:cNvPr>
          <p:cNvSpPr/>
          <p:nvPr/>
        </p:nvSpPr>
        <p:spPr>
          <a:xfrm rot="905509">
            <a:off x="1864162" y="3651467"/>
            <a:ext cx="338335" cy="266358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E2AE4932-167D-5B46-B2F0-2EFB3B1A8FAE}"/>
              </a:ext>
            </a:extLst>
          </p:cNvPr>
          <p:cNvSpPr/>
          <p:nvPr/>
        </p:nvSpPr>
        <p:spPr>
          <a:xfrm rot="905509">
            <a:off x="1596445" y="3272797"/>
            <a:ext cx="152329" cy="119923"/>
          </a:xfrm>
          <a:prstGeom prst="ellipse">
            <a:avLst/>
          </a:prstGeom>
          <a:solidFill>
            <a:schemeClr val="accent4">
              <a:lumMod val="5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58171CAF-C343-E848-AAF8-E4141D12218C}"/>
              </a:ext>
            </a:extLst>
          </p:cNvPr>
          <p:cNvSpPr/>
          <p:nvPr/>
        </p:nvSpPr>
        <p:spPr>
          <a:xfrm rot="905509">
            <a:off x="1772453" y="3316244"/>
            <a:ext cx="152329" cy="119923"/>
          </a:xfrm>
          <a:prstGeom prst="ellipse">
            <a:avLst/>
          </a:prstGeom>
          <a:solidFill>
            <a:schemeClr val="accent4">
              <a:lumMod val="5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5E8BD3EB-09C9-FA4A-A4DE-EB68E476BC85}"/>
              </a:ext>
            </a:extLst>
          </p:cNvPr>
          <p:cNvSpPr/>
          <p:nvPr/>
        </p:nvSpPr>
        <p:spPr>
          <a:xfrm rot="905509">
            <a:off x="1543739" y="3415670"/>
            <a:ext cx="152329" cy="119923"/>
          </a:xfrm>
          <a:prstGeom prst="ellipse">
            <a:avLst/>
          </a:prstGeom>
          <a:solidFill>
            <a:schemeClr val="accent4">
              <a:lumMod val="5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0415EB2D-99E0-484F-971C-2EB2C883B887}"/>
              </a:ext>
            </a:extLst>
          </p:cNvPr>
          <p:cNvSpPr/>
          <p:nvPr/>
        </p:nvSpPr>
        <p:spPr>
          <a:xfrm rot="905509">
            <a:off x="1727546" y="3467153"/>
            <a:ext cx="152329" cy="119923"/>
          </a:xfrm>
          <a:prstGeom prst="ellipse">
            <a:avLst/>
          </a:prstGeom>
          <a:solidFill>
            <a:schemeClr val="accent4">
              <a:lumMod val="5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平行四边形 18">
            <a:extLst>
              <a:ext uri="{FF2B5EF4-FFF2-40B4-BE49-F238E27FC236}">
                <a16:creationId xmlns:a16="http://schemas.microsoft.com/office/drawing/2014/main" id="{87B22B2C-D2EC-9646-9771-132F8DB912B0}"/>
              </a:ext>
            </a:extLst>
          </p:cNvPr>
          <p:cNvSpPr/>
          <p:nvPr/>
        </p:nvSpPr>
        <p:spPr>
          <a:xfrm>
            <a:off x="4113590" y="2725373"/>
            <a:ext cx="2531306" cy="1220802"/>
          </a:xfrm>
          <a:prstGeom prst="parallelogram">
            <a:avLst>
              <a:gd name="adj" fmla="val 52634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AE815E38-8FD1-0545-B550-7C0A17C5F14F}"/>
              </a:ext>
            </a:extLst>
          </p:cNvPr>
          <p:cNvSpPr/>
          <p:nvPr/>
        </p:nvSpPr>
        <p:spPr>
          <a:xfrm rot="905509">
            <a:off x="4744065" y="2764825"/>
            <a:ext cx="338335" cy="266358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F8516D42-F4BC-134E-A440-AF0E4AADB69A}"/>
              </a:ext>
            </a:extLst>
          </p:cNvPr>
          <p:cNvSpPr/>
          <p:nvPr/>
        </p:nvSpPr>
        <p:spPr>
          <a:xfrm rot="905509">
            <a:off x="5129692" y="2764824"/>
            <a:ext cx="338335" cy="266358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1B3AA14C-A5C4-2C4B-AF66-08D866412399}"/>
              </a:ext>
            </a:extLst>
          </p:cNvPr>
          <p:cNvSpPr/>
          <p:nvPr/>
        </p:nvSpPr>
        <p:spPr>
          <a:xfrm rot="905509">
            <a:off x="5957722" y="2776460"/>
            <a:ext cx="338335" cy="266358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91F38221-7986-C349-98D8-1B6F94D7068F}"/>
              </a:ext>
            </a:extLst>
          </p:cNvPr>
          <p:cNvSpPr/>
          <p:nvPr/>
        </p:nvSpPr>
        <p:spPr>
          <a:xfrm rot="905509">
            <a:off x="5543708" y="2767511"/>
            <a:ext cx="338335" cy="266358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" name="椭圆 31">
            <a:extLst>
              <a:ext uri="{FF2B5EF4-FFF2-40B4-BE49-F238E27FC236}">
                <a16:creationId xmlns:a16="http://schemas.microsoft.com/office/drawing/2014/main" id="{74A42D9E-181C-2D46-B37F-FA75C1D07E09}"/>
              </a:ext>
            </a:extLst>
          </p:cNvPr>
          <p:cNvSpPr/>
          <p:nvPr/>
        </p:nvSpPr>
        <p:spPr>
          <a:xfrm rot="905509">
            <a:off x="4632309" y="3093037"/>
            <a:ext cx="338335" cy="266358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155B871C-9A84-3744-929F-42B02DA48584}"/>
              </a:ext>
            </a:extLst>
          </p:cNvPr>
          <p:cNvSpPr/>
          <p:nvPr/>
        </p:nvSpPr>
        <p:spPr>
          <a:xfrm rot="905509">
            <a:off x="5017936" y="3093036"/>
            <a:ext cx="338335" cy="266358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4" name="椭圆 33">
            <a:extLst>
              <a:ext uri="{FF2B5EF4-FFF2-40B4-BE49-F238E27FC236}">
                <a16:creationId xmlns:a16="http://schemas.microsoft.com/office/drawing/2014/main" id="{A4206A6D-F2C9-9143-BDB1-0E07C888139A}"/>
              </a:ext>
            </a:extLst>
          </p:cNvPr>
          <p:cNvSpPr/>
          <p:nvPr/>
        </p:nvSpPr>
        <p:spPr>
          <a:xfrm rot="905509">
            <a:off x="5845966" y="3104672"/>
            <a:ext cx="338335" cy="266358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5" name="椭圆 34">
            <a:extLst>
              <a:ext uri="{FF2B5EF4-FFF2-40B4-BE49-F238E27FC236}">
                <a16:creationId xmlns:a16="http://schemas.microsoft.com/office/drawing/2014/main" id="{70BF6C6F-0134-8C47-88D3-31B9584F0297}"/>
              </a:ext>
            </a:extLst>
          </p:cNvPr>
          <p:cNvSpPr/>
          <p:nvPr/>
        </p:nvSpPr>
        <p:spPr>
          <a:xfrm rot="905509">
            <a:off x="5431952" y="3095723"/>
            <a:ext cx="338335" cy="266358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6" name="椭圆 35">
            <a:extLst>
              <a:ext uri="{FF2B5EF4-FFF2-40B4-BE49-F238E27FC236}">
                <a16:creationId xmlns:a16="http://schemas.microsoft.com/office/drawing/2014/main" id="{D12372B0-1B4C-364B-853D-4CBBB8885769}"/>
              </a:ext>
            </a:extLst>
          </p:cNvPr>
          <p:cNvSpPr/>
          <p:nvPr/>
        </p:nvSpPr>
        <p:spPr>
          <a:xfrm rot="905509">
            <a:off x="4475103" y="3395966"/>
            <a:ext cx="338335" cy="266358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id="{4FB6FA71-C1D7-DD43-BF72-82FF852E83A9}"/>
              </a:ext>
            </a:extLst>
          </p:cNvPr>
          <p:cNvSpPr/>
          <p:nvPr/>
        </p:nvSpPr>
        <p:spPr>
          <a:xfrm rot="905509">
            <a:off x="4860730" y="3395965"/>
            <a:ext cx="338335" cy="266358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8" name="椭圆 37">
            <a:extLst>
              <a:ext uri="{FF2B5EF4-FFF2-40B4-BE49-F238E27FC236}">
                <a16:creationId xmlns:a16="http://schemas.microsoft.com/office/drawing/2014/main" id="{DDEF094A-2D68-5A41-BDBD-592B4681F67A}"/>
              </a:ext>
            </a:extLst>
          </p:cNvPr>
          <p:cNvSpPr/>
          <p:nvPr/>
        </p:nvSpPr>
        <p:spPr>
          <a:xfrm rot="905509">
            <a:off x="5688760" y="3407601"/>
            <a:ext cx="338335" cy="266358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9" name="椭圆 38">
            <a:extLst>
              <a:ext uri="{FF2B5EF4-FFF2-40B4-BE49-F238E27FC236}">
                <a16:creationId xmlns:a16="http://schemas.microsoft.com/office/drawing/2014/main" id="{84F21D43-6FE4-9748-BFAF-C03135F75951}"/>
              </a:ext>
            </a:extLst>
          </p:cNvPr>
          <p:cNvSpPr/>
          <p:nvPr/>
        </p:nvSpPr>
        <p:spPr>
          <a:xfrm rot="905509">
            <a:off x="5274746" y="3398652"/>
            <a:ext cx="338335" cy="266358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0" name="椭圆 39">
            <a:extLst>
              <a:ext uri="{FF2B5EF4-FFF2-40B4-BE49-F238E27FC236}">
                <a16:creationId xmlns:a16="http://schemas.microsoft.com/office/drawing/2014/main" id="{F1E99C19-2EA9-F94D-8B55-13F5ECF52884}"/>
              </a:ext>
            </a:extLst>
          </p:cNvPr>
          <p:cNvSpPr/>
          <p:nvPr/>
        </p:nvSpPr>
        <p:spPr>
          <a:xfrm rot="905509">
            <a:off x="4312052" y="3670207"/>
            <a:ext cx="338335" cy="266358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1" name="椭圆 40">
            <a:extLst>
              <a:ext uri="{FF2B5EF4-FFF2-40B4-BE49-F238E27FC236}">
                <a16:creationId xmlns:a16="http://schemas.microsoft.com/office/drawing/2014/main" id="{4879B936-E4F7-1C46-86C9-B5CCD9026AEA}"/>
              </a:ext>
            </a:extLst>
          </p:cNvPr>
          <p:cNvSpPr/>
          <p:nvPr/>
        </p:nvSpPr>
        <p:spPr>
          <a:xfrm rot="905509">
            <a:off x="4697679" y="3670206"/>
            <a:ext cx="338335" cy="266358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2" name="椭圆 41">
            <a:extLst>
              <a:ext uri="{FF2B5EF4-FFF2-40B4-BE49-F238E27FC236}">
                <a16:creationId xmlns:a16="http://schemas.microsoft.com/office/drawing/2014/main" id="{4E084ED9-E843-E047-9F5B-F3B6A2AB4B96}"/>
              </a:ext>
            </a:extLst>
          </p:cNvPr>
          <p:cNvSpPr/>
          <p:nvPr/>
        </p:nvSpPr>
        <p:spPr>
          <a:xfrm rot="905509">
            <a:off x="5525709" y="3681842"/>
            <a:ext cx="338335" cy="266358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3" name="椭圆 42">
            <a:extLst>
              <a:ext uri="{FF2B5EF4-FFF2-40B4-BE49-F238E27FC236}">
                <a16:creationId xmlns:a16="http://schemas.microsoft.com/office/drawing/2014/main" id="{57E55EB8-03A7-9440-9B4F-008468E766D9}"/>
              </a:ext>
            </a:extLst>
          </p:cNvPr>
          <p:cNvSpPr/>
          <p:nvPr/>
        </p:nvSpPr>
        <p:spPr>
          <a:xfrm rot="905509">
            <a:off x="5111695" y="3672893"/>
            <a:ext cx="338335" cy="266358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427EA08F-3D6C-2842-867E-ADF11A37A5DA}"/>
              </a:ext>
            </a:extLst>
          </p:cNvPr>
          <p:cNvSpPr txBox="1"/>
          <p:nvPr/>
        </p:nvSpPr>
        <p:spPr>
          <a:xfrm>
            <a:off x="7352553" y="821212"/>
            <a:ext cx="21034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optimized by </a:t>
            </a:r>
            <a:r>
              <a:rPr kumimoji="1" lang="en-US" altLang="zh-CN" dirty="0" err="1"/>
              <a:t>diffvg</a:t>
            </a:r>
            <a:endParaRPr kumimoji="1" lang="zh-CN" altLang="en-US" dirty="0"/>
          </a:p>
        </p:txBody>
      </p:sp>
      <p:sp>
        <p:nvSpPr>
          <p:cNvPr id="45" name="平行四边形 44">
            <a:extLst>
              <a:ext uri="{FF2B5EF4-FFF2-40B4-BE49-F238E27FC236}">
                <a16:creationId xmlns:a16="http://schemas.microsoft.com/office/drawing/2014/main" id="{38EC5133-0C14-1A4F-8290-B614A7D82D4B}"/>
              </a:ext>
            </a:extLst>
          </p:cNvPr>
          <p:cNvSpPr/>
          <p:nvPr/>
        </p:nvSpPr>
        <p:spPr>
          <a:xfrm>
            <a:off x="7578738" y="2725374"/>
            <a:ext cx="2531306" cy="1220802"/>
          </a:xfrm>
          <a:prstGeom prst="parallelogram">
            <a:avLst>
              <a:gd name="adj" fmla="val 52634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6" name="椭圆 45">
            <a:extLst>
              <a:ext uri="{FF2B5EF4-FFF2-40B4-BE49-F238E27FC236}">
                <a16:creationId xmlns:a16="http://schemas.microsoft.com/office/drawing/2014/main" id="{56CB1CE1-5F4F-C347-ACCB-02CFF2636197}"/>
              </a:ext>
            </a:extLst>
          </p:cNvPr>
          <p:cNvSpPr/>
          <p:nvPr/>
        </p:nvSpPr>
        <p:spPr>
          <a:xfrm rot="905509">
            <a:off x="8209213" y="2764826"/>
            <a:ext cx="338335" cy="266358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9" name="椭圆 48">
            <a:extLst>
              <a:ext uri="{FF2B5EF4-FFF2-40B4-BE49-F238E27FC236}">
                <a16:creationId xmlns:a16="http://schemas.microsoft.com/office/drawing/2014/main" id="{16ECAB21-D19C-0B4F-8296-42FC88F80509}"/>
              </a:ext>
            </a:extLst>
          </p:cNvPr>
          <p:cNvSpPr/>
          <p:nvPr/>
        </p:nvSpPr>
        <p:spPr>
          <a:xfrm rot="905509">
            <a:off x="9628536" y="2863938"/>
            <a:ext cx="338335" cy="266358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0" name="椭圆 49">
            <a:extLst>
              <a:ext uri="{FF2B5EF4-FFF2-40B4-BE49-F238E27FC236}">
                <a16:creationId xmlns:a16="http://schemas.microsoft.com/office/drawing/2014/main" id="{68E6081D-F2D4-714C-A5A9-B0A7A63C5BA4}"/>
              </a:ext>
            </a:extLst>
          </p:cNvPr>
          <p:cNvSpPr/>
          <p:nvPr/>
        </p:nvSpPr>
        <p:spPr>
          <a:xfrm rot="905509">
            <a:off x="8496685" y="3158279"/>
            <a:ext cx="338335" cy="266358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1" name="椭圆 50">
            <a:extLst>
              <a:ext uri="{FF2B5EF4-FFF2-40B4-BE49-F238E27FC236}">
                <a16:creationId xmlns:a16="http://schemas.microsoft.com/office/drawing/2014/main" id="{1F0B215D-8A2D-234A-8047-D54B10A89423}"/>
              </a:ext>
            </a:extLst>
          </p:cNvPr>
          <p:cNvSpPr/>
          <p:nvPr/>
        </p:nvSpPr>
        <p:spPr>
          <a:xfrm rot="905509">
            <a:off x="7848924" y="3651468"/>
            <a:ext cx="338335" cy="266358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2" name="椭圆 61">
            <a:extLst>
              <a:ext uri="{FF2B5EF4-FFF2-40B4-BE49-F238E27FC236}">
                <a16:creationId xmlns:a16="http://schemas.microsoft.com/office/drawing/2014/main" id="{8DC7A9A0-2EF3-CB4B-B293-08CA4C224BB4}"/>
              </a:ext>
            </a:extLst>
          </p:cNvPr>
          <p:cNvSpPr/>
          <p:nvPr/>
        </p:nvSpPr>
        <p:spPr>
          <a:xfrm rot="905509">
            <a:off x="8139935" y="3388376"/>
            <a:ext cx="152329" cy="119923"/>
          </a:xfrm>
          <a:prstGeom prst="ellipse">
            <a:avLst/>
          </a:prstGeom>
          <a:solidFill>
            <a:schemeClr val="accent4">
              <a:lumMod val="5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3" name="椭圆 62">
            <a:extLst>
              <a:ext uri="{FF2B5EF4-FFF2-40B4-BE49-F238E27FC236}">
                <a16:creationId xmlns:a16="http://schemas.microsoft.com/office/drawing/2014/main" id="{12B2D35B-FD15-6A4C-8007-70B668DC6767}"/>
              </a:ext>
            </a:extLst>
          </p:cNvPr>
          <p:cNvSpPr/>
          <p:nvPr/>
        </p:nvSpPr>
        <p:spPr>
          <a:xfrm rot="905509">
            <a:off x="9469000" y="3218812"/>
            <a:ext cx="152329" cy="119923"/>
          </a:xfrm>
          <a:prstGeom prst="ellipse">
            <a:avLst/>
          </a:prstGeom>
          <a:solidFill>
            <a:schemeClr val="accent4">
              <a:lumMod val="5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4" name="椭圆 63">
            <a:extLst>
              <a:ext uri="{FF2B5EF4-FFF2-40B4-BE49-F238E27FC236}">
                <a16:creationId xmlns:a16="http://schemas.microsoft.com/office/drawing/2014/main" id="{184F91D8-1079-7447-B19E-CAA7AE4D5913}"/>
              </a:ext>
            </a:extLst>
          </p:cNvPr>
          <p:cNvSpPr/>
          <p:nvPr/>
        </p:nvSpPr>
        <p:spPr>
          <a:xfrm rot="905509">
            <a:off x="9297055" y="3599954"/>
            <a:ext cx="152329" cy="119923"/>
          </a:xfrm>
          <a:prstGeom prst="ellipse">
            <a:avLst/>
          </a:prstGeom>
          <a:solidFill>
            <a:schemeClr val="accent4">
              <a:lumMod val="5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5" name="椭圆 64">
            <a:extLst>
              <a:ext uri="{FF2B5EF4-FFF2-40B4-BE49-F238E27FC236}">
                <a16:creationId xmlns:a16="http://schemas.microsoft.com/office/drawing/2014/main" id="{A2DC5C41-E501-C944-8800-C257C9C44A13}"/>
              </a:ext>
            </a:extLst>
          </p:cNvPr>
          <p:cNvSpPr/>
          <p:nvPr/>
        </p:nvSpPr>
        <p:spPr>
          <a:xfrm rot="905509">
            <a:off x="8681115" y="2704583"/>
            <a:ext cx="846427" cy="666359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6" name="椭圆 65">
            <a:extLst>
              <a:ext uri="{FF2B5EF4-FFF2-40B4-BE49-F238E27FC236}">
                <a16:creationId xmlns:a16="http://schemas.microsoft.com/office/drawing/2014/main" id="{DD6599E4-0DF3-184C-8199-3F7392C6859F}"/>
              </a:ext>
            </a:extLst>
          </p:cNvPr>
          <p:cNvSpPr/>
          <p:nvPr/>
        </p:nvSpPr>
        <p:spPr>
          <a:xfrm rot="905509">
            <a:off x="8357319" y="3409974"/>
            <a:ext cx="846427" cy="666359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2560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>
            <a:extLst>
              <a:ext uri="{FF2B5EF4-FFF2-40B4-BE49-F238E27FC236}">
                <a16:creationId xmlns:a16="http://schemas.microsoft.com/office/drawing/2014/main" id="{F1ED822A-2DEE-1842-B4EA-D7776EA7B66D}"/>
              </a:ext>
            </a:extLst>
          </p:cNvPr>
          <p:cNvGrpSpPr/>
          <p:nvPr/>
        </p:nvGrpSpPr>
        <p:grpSpPr>
          <a:xfrm>
            <a:off x="-1" y="0"/>
            <a:ext cx="4461165" cy="2331962"/>
            <a:chOff x="-1" y="0"/>
            <a:chExt cx="4461165" cy="2331962"/>
          </a:xfrm>
        </p:grpSpPr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97867EF3-4CF5-2E44-81E4-A53B593EB89B}"/>
                </a:ext>
              </a:extLst>
            </p:cNvPr>
            <p:cNvSpPr txBox="1"/>
            <p:nvPr/>
          </p:nvSpPr>
          <p:spPr>
            <a:xfrm>
              <a:off x="-1" y="0"/>
              <a:ext cx="446116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dirty="0"/>
                <a:t>4+4*4+4*4*4; </a:t>
              </a:r>
              <a:r>
                <a:rPr lang="en-US" altLang="zh-CN" dirty="0" err="1"/>
                <a:t>width_optim</a:t>
              </a:r>
              <a:r>
                <a:rPr lang="en-US" altLang="zh-CN" dirty="0"/>
                <a:t> 0.1; </a:t>
              </a:r>
              <a:r>
                <a:rPr lang="en-US" altLang="zh-CN" dirty="0" err="1"/>
                <a:t>color_vars</a:t>
              </a:r>
              <a:r>
                <a:rPr lang="en-US" altLang="zh-CN" dirty="0"/>
                <a:t>, 0.01; </a:t>
              </a:r>
              <a:r>
                <a:rPr lang="en-US" altLang="zh-CN" dirty="0" err="1"/>
                <a:t>deltar</a:t>
              </a:r>
              <a:r>
                <a:rPr lang="en-US" altLang="zh-CN" dirty="0"/>
                <a:t> 0.01; </a:t>
              </a:r>
              <a:r>
                <a:rPr lang="en-US" altLang="zh-CN" dirty="0" err="1"/>
                <a:t>max_width</a:t>
              </a:r>
              <a:r>
                <a:rPr lang="en-US" altLang="zh-CN" dirty="0"/>
                <a:t> 2.0; step 1000;</a:t>
              </a:r>
            </a:p>
          </p:txBody>
        </p:sp>
        <p:pic>
          <p:nvPicPr>
            <p:cNvPr id="5" name="图片 4" descr="4+4*4+4*4*4; width_optim 0.1; color_vars, 0.01; deltar 0.01; max_width 2.0; step 1000;&#10;">
              <a:extLst>
                <a:ext uri="{FF2B5EF4-FFF2-40B4-BE49-F238E27FC236}">
                  <a16:creationId xmlns:a16="http://schemas.microsoft.com/office/drawing/2014/main" id="{C7EDD03F-F202-8944-AD99-11DB19226B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7260" y="598681"/>
              <a:ext cx="3628724" cy="1733281"/>
            </a:xfrm>
            <a:prstGeom prst="rect">
              <a:avLst/>
            </a:prstGeom>
          </p:spPr>
        </p:pic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2106C79F-1F3F-2840-BA1F-EE0FFC6AFCB7}"/>
              </a:ext>
            </a:extLst>
          </p:cNvPr>
          <p:cNvGrpSpPr/>
          <p:nvPr/>
        </p:nvGrpSpPr>
        <p:grpSpPr>
          <a:xfrm>
            <a:off x="4394564" y="5976"/>
            <a:ext cx="4943131" cy="2369105"/>
            <a:chOff x="4394564" y="5976"/>
            <a:chExt cx="4943131" cy="2369105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6FFB2042-B277-6D47-BC62-9716FD9F64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61972" y="598681"/>
              <a:ext cx="3696101" cy="1776400"/>
            </a:xfrm>
            <a:prstGeom prst="rect">
              <a:avLst/>
            </a:prstGeom>
          </p:spPr>
        </p:pic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FE368871-203C-864C-B0BE-FB93C9C380B4}"/>
                </a:ext>
              </a:extLst>
            </p:cNvPr>
            <p:cNvSpPr txBox="1"/>
            <p:nvPr/>
          </p:nvSpPr>
          <p:spPr>
            <a:xfrm>
              <a:off x="4394564" y="5976"/>
              <a:ext cx="494313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dirty="0"/>
                <a:t>4+4*4+4*4*4; </a:t>
              </a:r>
              <a:r>
                <a:rPr lang="en-US" altLang="zh-CN" dirty="0" err="1"/>
                <a:t>width_optim</a:t>
              </a:r>
              <a:r>
                <a:rPr lang="en-US" altLang="zh-CN" dirty="0"/>
                <a:t> 0.1; </a:t>
              </a:r>
              <a:r>
                <a:rPr lang="en-US" altLang="zh-CN" dirty="0" err="1"/>
                <a:t>color_vars</a:t>
              </a:r>
              <a:r>
                <a:rPr lang="en-US" altLang="zh-CN" dirty="0"/>
                <a:t>, </a:t>
              </a:r>
              <a:r>
                <a:rPr lang="en-US" altLang="zh-CN" dirty="0">
                  <a:solidFill>
                    <a:srgbClr val="FF0000"/>
                  </a:solidFill>
                </a:rPr>
                <a:t>0.001</a:t>
              </a:r>
              <a:r>
                <a:rPr lang="en-US" altLang="zh-CN" dirty="0"/>
                <a:t>; </a:t>
              </a:r>
              <a:r>
                <a:rPr lang="en-US" altLang="zh-CN" dirty="0" err="1"/>
                <a:t>deltar</a:t>
              </a:r>
              <a:r>
                <a:rPr lang="en-US" altLang="zh-CN" dirty="0"/>
                <a:t> 0.01; </a:t>
              </a:r>
              <a:r>
                <a:rPr lang="en-US" altLang="zh-CN" dirty="0" err="1"/>
                <a:t>max_width</a:t>
              </a:r>
              <a:r>
                <a:rPr lang="en-US" altLang="zh-CN" dirty="0"/>
                <a:t> 2.0; step 1000; 0.0043</a:t>
              </a:r>
            </a:p>
          </p:txBody>
        </p:sp>
      </p:grpSp>
      <p:sp>
        <p:nvSpPr>
          <p:cNvPr id="9" name="文本框 8">
            <a:extLst>
              <a:ext uri="{FF2B5EF4-FFF2-40B4-BE49-F238E27FC236}">
                <a16:creationId xmlns:a16="http://schemas.microsoft.com/office/drawing/2014/main" id="{B0131CF1-3A1E-AE40-AE8D-F44BF15E3064}"/>
              </a:ext>
            </a:extLst>
          </p:cNvPr>
          <p:cNvSpPr txBox="1"/>
          <p:nvPr/>
        </p:nvSpPr>
        <p:spPr>
          <a:xfrm>
            <a:off x="5757075" y="1986505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有提升</a:t>
            </a: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1E54BCD6-0BEE-B143-8191-88799C3EBD73}"/>
              </a:ext>
            </a:extLst>
          </p:cNvPr>
          <p:cNvGrpSpPr/>
          <p:nvPr/>
        </p:nvGrpSpPr>
        <p:grpSpPr>
          <a:xfrm>
            <a:off x="30653" y="2375081"/>
            <a:ext cx="4630915" cy="2383993"/>
            <a:chOff x="4394565" y="2566622"/>
            <a:chExt cx="4630915" cy="2383993"/>
          </a:xfrm>
        </p:grpSpPr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7C0A8219-799E-F344-A44F-D93C3DD7A07D}"/>
                </a:ext>
              </a:extLst>
            </p:cNvPr>
            <p:cNvSpPr txBox="1"/>
            <p:nvPr/>
          </p:nvSpPr>
          <p:spPr>
            <a:xfrm>
              <a:off x="4394565" y="2566622"/>
              <a:ext cx="463091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dirty="0"/>
                <a:t>4+4*4+4*4*4; </a:t>
              </a:r>
              <a:r>
                <a:rPr lang="en-US" altLang="zh-CN" dirty="0" err="1"/>
                <a:t>width_optim</a:t>
              </a:r>
              <a:r>
                <a:rPr lang="en-US" altLang="zh-CN" dirty="0"/>
                <a:t> 0.1; </a:t>
              </a:r>
              <a:r>
                <a:rPr lang="en-US" altLang="zh-CN" dirty="0" err="1"/>
                <a:t>color_vars</a:t>
              </a:r>
              <a:r>
                <a:rPr lang="en-US" altLang="zh-CN" dirty="0"/>
                <a:t>, 0.001; </a:t>
              </a:r>
              <a:r>
                <a:rPr lang="en-US" altLang="zh-CN" dirty="0" err="1"/>
                <a:t>deltar</a:t>
              </a:r>
              <a:r>
                <a:rPr lang="en-US" altLang="zh-CN" dirty="0"/>
                <a:t> 0.01; </a:t>
              </a:r>
              <a:r>
                <a:rPr lang="en-US" altLang="zh-CN" dirty="0" err="1"/>
                <a:t>max_width</a:t>
              </a:r>
              <a:r>
                <a:rPr lang="en-US" altLang="zh-CN" dirty="0"/>
                <a:t> </a:t>
              </a:r>
              <a:r>
                <a:rPr lang="en-US" altLang="zh-CN" dirty="0">
                  <a:solidFill>
                    <a:srgbClr val="FF0000"/>
                  </a:solidFill>
                </a:rPr>
                <a:t>16.0</a:t>
              </a:r>
              <a:r>
                <a:rPr lang="en-US" altLang="zh-CN" dirty="0"/>
                <a:t>; step 1000;</a:t>
              </a:r>
            </a:p>
          </p:txBody>
        </p:sp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B32CC877-8FC1-7242-A1A2-62ACA7A2FB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95659" y="3212953"/>
              <a:ext cx="3628725" cy="1737662"/>
            </a:xfrm>
            <a:prstGeom prst="rect">
              <a:avLst/>
            </a:prstGeom>
          </p:spPr>
        </p:pic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9CFE16D3-520F-2145-AEAF-7F62786C3877}"/>
              </a:ext>
            </a:extLst>
          </p:cNvPr>
          <p:cNvSpPr txBox="1"/>
          <p:nvPr/>
        </p:nvSpPr>
        <p:spPr>
          <a:xfrm>
            <a:off x="2529306" y="4374854"/>
            <a:ext cx="689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none</a:t>
            </a:r>
            <a:endParaRPr kumimoji="1" lang="zh-CN" altLang="en-US" dirty="0"/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CB3CEA4C-9990-3D41-92EE-3D51B35805E9}"/>
              </a:ext>
            </a:extLst>
          </p:cNvPr>
          <p:cNvGrpSpPr/>
          <p:nvPr/>
        </p:nvGrpSpPr>
        <p:grpSpPr>
          <a:xfrm>
            <a:off x="4661566" y="2381057"/>
            <a:ext cx="4630915" cy="2363129"/>
            <a:chOff x="4461164" y="2369105"/>
            <a:chExt cx="4630915" cy="2363129"/>
          </a:xfrm>
        </p:grpSpPr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DB2CBEC7-3727-BA44-9334-C63EA3266EC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811076" y="2970642"/>
              <a:ext cx="3696101" cy="1761592"/>
            </a:xfrm>
            <a:prstGeom prst="rect">
              <a:avLst/>
            </a:prstGeom>
          </p:spPr>
        </p:pic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1763CCB8-F899-C047-A668-30CD78DCC783}"/>
                </a:ext>
              </a:extLst>
            </p:cNvPr>
            <p:cNvSpPr txBox="1"/>
            <p:nvPr/>
          </p:nvSpPr>
          <p:spPr>
            <a:xfrm>
              <a:off x="4461164" y="2369105"/>
              <a:ext cx="463091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dirty="0"/>
                <a:t>4+4*4+4*4*4; </a:t>
              </a:r>
              <a:r>
                <a:rPr lang="en-US" altLang="zh-CN" dirty="0" err="1"/>
                <a:t>width_optim</a:t>
              </a:r>
              <a:r>
                <a:rPr lang="en-US" altLang="zh-CN" dirty="0"/>
                <a:t> 0.1; </a:t>
              </a:r>
              <a:r>
                <a:rPr lang="en-US" altLang="zh-CN" dirty="0" err="1"/>
                <a:t>color_vars</a:t>
              </a:r>
              <a:r>
                <a:rPr lang="en-US" altLang="zh-CN" dirty="0"/>
                <a:t>, 0.001; </a:t>
              </a:r>
              <a:r>
                <a:rPr lang="en-US" altLang="zh-CN" dirty="0" err="1"/>
                <a:t>deltar</a:t>
              </a:r>
              <a:r>
                <a:rPr lang="en-US" altLang="zh-CN" dirty="0"/>
                <a:t> 0.01; </a:t>
              </a:r>
              <a:r>
                <a:rPr lang="en-US" altLang="zh-CN" dirty="0" err="1"/>
                <a:t>max_width</a:t>
              </a:r>
              <a:r>
                <a:rPr lang="en-US" altLang="zh-CN" dirty="0"/>
                <a:t> </a:t>
              </a:r>
              <a:r>
                <a:rPr lang="en-US" altLang="zh-CN" dirty="0">
                  <a:solidFill>
                    <a:srgbClr val="FF0000"/>
                  </a:solidFill>
                </a:rPr>
                <a:t>4.0</a:t>
              </a:r>
              <a:r>
                <a:rPr lang="en-US" altLang="zh-CN" dirty="0"/>
                <a:t>; step 1000;</a:t>
              </a:r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3E57269E-5D14-B742-837C-C34215009445}"/>
              </a:ext>
            </a:extLst>
          </p:cNvPr>
          <p:cNvGrpSpPr/>
          <p:nvPr/>
        </p:nvGrpSpPr>
        <p:grpSpPr>
          <a:xfrm>
            <a:off x="30651" y="4879493"/>
            <a:ext cx="4630915" cy="2375081"/>
            <a:chOff x="30651" y="4879493"/>
            <a:chExt cx="4630915" cy="2375081"/>
          </a:xfrm>
        </p:grpSpPr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B4D1D3FF-E639-2F4E-8DDC-E1BE5741A746}"/>
                </a:ext>
              </a:extLst>
            </p:cNvPr>
            <p:cNvSpPr txBox="1"/>
            <p:nvPr/>
          </p:nvSpPr>
          <p:spPr>
            <a:xfrm>
              <a:off x="30651" y="4879493"/>
              <a:ext cx="463091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dirty="0"/>
                <a:t>4+4*4+4*4*4; </a:t>
              </a:r>
              <a:r>
                <a:rPr lang="en-US" altLang="zh-CN" dirty="0" err="1"/>
                <a:t>width_optim</a:t>
              </a:r>
              <a:r>
                <a:rPr lang="en-US" altLang="zh-CN" dirty="0"/>
                <a:t> 0.1; </a:t>
              </a:r>
              <a:r>
                <a:rPr lang="en-US" altLang="zh-CN" dirty="0" err="1"/>
                <a:t>color_vars</a:t>
              </a:r>
              <a:r>
                <a:rPr lang="en-US" altLang="zh-CN" dirty="0"/>
                <a:t>, 0.001; </a:t>
              </a:r>
              <a:r>
                <a:rPr lang="en-US" altLang="zh-CN" dirty="0" err="1"/>
                <a:t>deltar</a:t>
              </a:r>
              <a:r>
                <a:rPr lang="en-US" altLang="zh-CN" dirty="0"/>
                <a:t> </a:t>
              </a:r>
              <a:r>
                <a:rPr lang="en-US" altLang="zh-CN" dirty="0">
                  <a:solidFill>
                    <a:srgbClr val="FF0000"/>
                  </a:solidFill>
                </a:rPr>
                <a:t>0.001</a:t>
              </a:r>
              <a:r>
                <a:rPr lang="en-US" altLang="zh-CN" dirty="0"/>
                <a:t>; </a:t>
              </a:r>
              <a:r>
                <a:rPr lang="en-US" altLang="zh-CN" dirty="0" err="1"/>
                <a:t>max_width</a:t>
              </a:r>
              <a:r>
                <a:rPr lang="en-US" altLang="zh-CN" dirty="0"/>
                <a:t> 2.0; step 1000;</a:t>
              </a:r>
            </a:p>
          </p:txBody>
        </p:sp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9D8A1F32-E802-7149-A991-F4A9EE523F8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89333" y="5482529"/>
              <a:ext cx="3628724" cy="1772045"/>
            </a:xfrm>
            <a:prstGeom prst="rect">
              <a:avLst/>
            </a:prstGeom>
          </p:spPr>
        </p:pic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1D3F03E0-1A90-354F-807F-1B870C9F1FF0}"/>
              </a:ext>
            </a:extLst>
          </p:cNvPr>
          <p:cNvGrpSpPr/>
          <p:nvPr/>
        </p:nvGrpSpPr>
        <p:grpSpPr>
          <a:xfrm>
            <a:off x="4861972" y="4836198"/>
            <a:ext cx="4943131" cy="2372389"/>
            <a:chOff x="4861972" y="4836198"/>
            <a:chExt cx="4943131" cy="2372389"/>
          </a:xfrm>
        </p:grpSpPr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52884EF4-5608-F042-931C-D6E93C225BD1}"/>
                </a:ext>
              </a:extLst>
            </p:cNvPr>
            <p:cNvSpPr txBox="1"/>
            <p:nvPr/>
          </p:nvSpPr>
          <p:spPr>
            <a:xfrm>
              <a:off x="4861972" y="4836198"/>
              <a:ext cx="494313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dirty="0"/>
                <a:t>4+4*4+4*4*4; </a:t>
              </a:r>
              <a:r>
                <a:rPr lang="en-US" altLang="zh-CN" dirty="0" err="1"/>
                <a:t>width_optim</a:t>
              </a:r>
              <a:r>
                <a:rPr lang="en-US" altLang="zh-CN" dirty="0"/>
                <a:t> 0.1; </a:t>
              </a:r>
              <a:r>
                <a:rPr lang="en-US" altLang="zh-CN" dirty="0" err="1"/>
                <a:t>color_vars</a:t>
              </a:r>
              <a:r>
                <a:rPr lang="en-US" altLang="zh-CN" dirty="0"/>
                <a:t>, 0.001; </a:t>
              </a:r>
              <a:r>
                <a:rPr lang="en-US" altLang="zh-CN" dirty="0" err="1"/>
                <a:t>deltar</a:t>
              </a:r>
              <a:r>
                <a:rPr lang="en-US" altLang="zh-CN" dirty="0"/>
                <a:t> </a:t>
              </a:r>
              <a:r>
                <a:rPr lang="en-US" altLang="zh-CN" dirty="0">
                  <a:solidFill>
                    <a:srgbClr val="FF0000"/>
                  </a:solidFill>
                </a:rPr>
                <a:t>0.001</a:t>
              </a:r>
              <a:r>
                <a:rPr lang="en-US" altLang="zh-CN" dirty="0"/>
                <a:t>; </a:t>
              </a:r>
              <a:r>
                <a:rPr lang="en-US" altLang="zh-CN" dirty="0" err="1"/>
                <a:t>max_width</a:t>
              </a:r>
              <a:r>
                <a:rPr lang="en-US" altLang="zh-CN" dirty="0"/>
                <a:t> </a:t>
              </a:r>
              <a:r>
                <a:rPr lang="en-US" altLang="zh-CN" dirty="0">
                  <a:solidFill>
                    <a:srgbClr val="FF0000"/>
                  </a:solidFill>
                </a:rPr>
                <a:t>4.0</a:t>
              </a:r>
              <a:r>
                <a:rPr lang="en-US" altLang="zh-CN" dirty="0"/>
                <a:t>; step 1000; 0.0057</a:t>
              </a:r>
            </a:p>
          </p:txBody>
        </p:sp>
        <p:pic>
          <p:nvPicPr>
            <p:cNvPr id="22" name="图片 21">
              <a:extLst>
                <a:ext uri="{FF2B5EF4-FFF2-40B4-BE49-F238E27FC236}">
                  <a16:creationId xmlns:a16="http://schemas.microsoft.com/office/drawing/2014/main" id="{64EAB48C-7D08-B244-B03E-7B3ECC9FB4F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431637" y="5464984"/>
              <a:ext cx="3628724" cy="17436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326933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线箭头连接符 7">
            <a:extLst>
              <a:ext uri="{FF2B5EF4-FFF2-40B4-BE49-F238E27FC236}">
                <a16:creationId xmlns:a16="http://schemas.microsoft.com/office/drawing/2014/main" id="{ECE06988-7344-F648-9158-B95975EF506C}"/>
              </a:ext>
            </a:extLst>
          </p:cNvPr>
          <p:cNvCxnSpPr>
            <a:cxnSpLocks/>
          </p:cNvCxnSpPr>
          <p:nvPr/>
        </p:nvCxnSpPr>
        <p:spPr>
          <a:xfrm>
            <a:off x="3290605" y="1779244"/>
            <a:ext cx="150802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梯形 8">
            <a:extLst>
              <a:ext uri="{FF2B5EF4-FFF2-40B4-BE49-F238E27FC236}">
                <a16:creationId xmlns:a16="http://schemas.microsoft.com/office/drawing/2014/main" id="{12CB4C1B-2C94-A94D-B920-2651CC255E7F}"/>
              </a:ext>
            </a:extLst>
          </p:cNvPr>
          <p:cNvSpPr/>
          <p:nvPr/>
        </p:nvSpPr>
        <p:spPr>
          <a:xfrm rot="5400000">
            <a:off x="4620592" y="1292664"/>
            <a:ext cx="1316380" cy="948840"/>
          </a:xfrm>
          <a:prstGeom prst="trapezoid">
            <a:avLst>
              <a:gd name="adj" fmla="val 32595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cxnSp>
        <p:nvCxnSpPr>
          <p:cNvPr id="11" name="直线箭头连接符 10">
            <a:extLst>
              <a:ext uri="{FF2B5EF4-FFF2-40B4-BE49-F238E27FC236}">
                <a16:creationId xmlns:a16="http://schemas.microsoft.com/office/drawing/2014/main" id="{EC84A33E-DF59-744C-BA04-F1C1AB452ED9}"/>
              </a:ext>
            </a:extLst>
          </p:cNvPr>
          <p:cNvCxnSpPr>
            <a:cxnSpLocks/>
          </p:cNvCxnSpPr>
          <p:nvPr/>
        </p:nvCxnSpPr>
        <p:spPr>
          <a:xfrm>
            <a:off x="5753202" y="1767084"/>
            <a:ext cx="1040523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F0CB2E3C-4789-ED49-9C12-DFC8B67A725A}"/>
              </a:ext>
            </a:extLst>
          </p:cNvPr>
          <p:cNvSpPr txBox="1"/>
          <p:nvPr/>
        </p:nvSpPr>
        <p:spPr>
          <a:xfrm>
            <a:off x="6793725" y="1582418"/>
            <a:ext cx="2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z</a:t>
            </a:r>
            <a:endParaRPr kumimoji="1" lang="zh-CN" altLang="en-US" dirty="0"/>
          </a:p>
        </p:txBody>
      </p:sp>
      <p:cxnSp>
        <p:nvCxnSpPr>
          <p:cNvPr id="13" name="直线箭头连接符 12">
            <a:extLst>
              <a:ext uri="{FF2B5EF4-FFF2-40B4-BE49-F238E27FC236}">
                <a16:creationId xmlns:a16="http://schemas.microsoft.com/office/drawing/2014/main" id="{D6A4FC76-CFCC-7647-8533-3C8485010BE7}"/>
              </a:ext>
            </a:extLst>
          </p:cNvPr>
          <p:cNvCxnSpPr>
            <a:cxnSpLocks/>
          </p:cNvCxnSpPr>
          <p:nvPr/>
        </p:nvCxnSpPr>
        <p:spPr>
          <a:xfrm>
            <a:off x="2963109" y="2480391"/>
            <a:ext cx="0" cy="1558159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线箭头连接符 16">
            <a:extLst>
              <a:ext uri="{FF2B5EF4-FFF2-40B4-BE49-F238E27FC236}">
                <a16:creationId xmlns:a16="http://schemas.microsoft.com/office/drawing/2014/main" id="{AB718779-D684-7E44-98B3-A6E672EEE7A7}"/>
              </a:ext>
            </a:extLst>
          </p:cNvPr>
          <p:cNvCxnSpPr>
            <a:cxnSpLocks/>
          </p:cNvCxnSpPr>
          <p:nvPr/>
        </p:nvCxnSpPr>
        <p:spPr>
          <a:xfrm flipV="1">
            <a:off x="2982914" y="4043122"/>
            <a:ext cx="120828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梯形 18">
            <a:extLst>
              <a:ext uri="{FF2B5EF4-FFF2-40B4-BE49-F238E27FC236}">
                <a16:creationId xmlns:a16="http://schemas.microsoft.com/office/drawing/2014/main" id="{CDF4EEF4-D878-2649-8B49-9270EAEF569C}"/>
              </a:ext>
            </a:extLst>
          </p:cNvPr>
          <p:cNvSpPr/>
          <p:nvPr/>
        </p:nvSpPr>
        <p:spPr>
          <a:xfrm rot="5400000">
            <a:off x="8456972" y="3426659"/>
            <a:ext cx="1072055" cy="1003939"/>
          </a:xfrm>
          <a:prstGeom prst="trapezoid">
            <a:avLst>
              <a:gd name="adj" fmla="val 24421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B4DB488B-2E4A-A94F-B2EA-ACADB294F088}"/>
              </a:ext>
            </a:extLst>
          </p:cNvPr>
          <p:cNvSpPr/>
          <p:nvPr/>
        </p:nvSpPr>
        <p:spPr>
          <a:xfrm>
            <a:off x="2442849" y="1686920"/>
            <a:ext cx="1055077" cy="39858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x_0</a:t>
            </a:r>
            <a:endParaRPr kumimoji="1" lang="zh-CN" altLang="en-US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FF1CC099-D3CA-D948-9BE4-8FB1C31AAF76}"/>
              </a:ext>
            </a:extLst>
          </p:cNvPr>
          <p:cNvSpPr/>
          <p:nvPr/>
        </p:nvSpPr>
        <p:spPr>
          <a:xfrm>
            <a:off x="4227272" y="3737989"/>
            <a:ext cx="1055077" cy="39858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x_0t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4BFED977-FE37-8445-A088-8A1DD7C0B92B}"/>
                  </a:ext>
                </a:extLst>
              </p:cNvPr>
              <p:cNvSpPr txBox="1"/>
              <p:nvPr/>
            </p:nvSpPr>
            <p:spPr>
              <a:xfrm>
                <a:off x="2895617" y="3673514"/>
                <a:ext cx="13199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dirty="0"/>
                  <a:t>noise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𝑟𝑎𝑛𝑑</m:t>
                        </m:r>
                      </m:sub>
                    </m:sSub>
                  </m:oMath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4BFED977-FE37-8445-A088-8A1DD7C0B9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5617" y="3673514"/>
                <a:ext cx="1319913" cy="369332"/>
              </a:xfrm>
              <a:prstGeom prst="rect">
                <a:avLst/>
              </a:prstGeom>
              <a:blipFill>
                <a:blip r:embed="rId3"/>
                <a:stretch>
                  <a:fillRect l="-3846" t="-3333" b="-2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直线箭头连接符 32">
            <a:extLst>
              <a:ext uri="{FF2B5EF4-FFF2-40B4-BE49-F238E27FC236}">
                <a16:creationId xmlns:a16="http://schemas.microsoft.com/office/drawing/2014/main" id="{08C496E4-54DB-6243-8C89-5AA869A1E70B}"/>
              </a:ext>
            </a:extLst>
          </p:cNvPr>
          <p:cNvCxnSpPr>
            <a:cxnSpLocks/>
          </p:cNvCxnSpPr>
          <p:nvPr/>
        </p:nvCxnSpPr>
        <p:spPr>
          <a:xfrm>
            <a:off x="5270708" y="4043119"/>
            <a:ext cx="1040523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线箭头连接符 34">
            <a:extLst>
              <a:ext uri="{FF2B5EF4-FFF2-40B4-BE49-F238E27FC236}">
                <a16:creationId xmlns:a16="http://schemas.microsoft.com/office/drawing/2014/main" id="{80A643FE-AC45-2847-B1BD-9E91B28D0CE1}"/>
              </a:ext>
            </a:extLst>
          </p:cNvPr>
          <p:cNvCxnSpPr>
            <a:cxnSpLocks/>
          </p:cNvCxnSpPr>
          <p:nvPr/>
        </p:nvCxnSpPr>
        <p:spPr>
          <a:xfrm>
            <a:off x="2724734" y="5470577"/>
            <a:ext cx="3884253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线箭头连接符 37">
            <a:extLst>
              <a:ext uri="{FF2B5EF4-FFF2-40B4-BE49-F238E27FC236}">
                <a16:creationId xmlns:a16="http://schemas.microsoft.com/office/drawing/2014/main" id="{F7AA3053-0BB1-E842-9F33-4BD57F1477CB}"/>
              </a:ext>
            </a:extLst>
          </p:cNvPr>
          <p:cNvCxnSpPr>
            <a:cxnSpLocks/>
          </p:cNvCxnSpPr>
          <p:nvPr/>
        </p:nvCxnSpPr>
        <p:spPr>
          <a:xfrm>
            <a:off x="6608987" y="4666080"/>
            <a:ext cx="0" cy="802525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线箭头连接符 39">
            <a:extLst>
              <a:ext uri="{FF2B5EF4-FFF2-40B4-BE49-F238E27FC236}">
                <a16:creationId xmlns:a16="http://schemas.microsoft.com/office/drawing/2014/main" id="{DE3FAE25-3E3F-0140-8365-00CBD8C167BE}"/>
              </a:ext>
            </a:extLst>
          </p:cNvPr>
          <p:cNvCxnSpPr>
            <a:cxnSpLocks/>
          </p:cNvCxnSpPr>
          <p:nvPr/>
        </p:nvCxnSpPr>
        <p:spPr>
          <a:xfrm>
            <a:off x="2712906" y="5757848"/>
            <a:ext cx="4068991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线箭头连接符 40">
            <a:extLst>
              <a:ext uri="{FF2B5EF4-FFF2-40B4-BE49-F238E27FC236}">
                <a16:creationId xmlns:a16="http://schemas.microsoft.com/office/drawing/2014/main" id="{BFD7D996-4500-4B4B-B22C-553956168E83}"/>
              </a:ext>
            </a:extLst>
          </p:cNvPr>
          <p:cNvCxnSpPr>
            <a:cxnSpLocks/>
          </p:cNvCxnSpPr>
          <p:nvPr/>
        </p:nvCxnSpPr>
        <p:spPr>
          <a:xfrm flipH="1">
            <a:off x="6781897" y="4664108"/>
            <a:ext cx="11828" cy="1093740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线箭头连接符 48">
            <a:extLst>
              <a:ext uri="{FF2B5EF4-FFF2-40B4-BE49-F238E27FC236}">
                <a16:creationId xmlns:a16="http://schemas.microsoft.com/office/drawing/2014/main" id="{FC45A597-ECC5-FF41-87FE-2090B7165064}"/>
              </a:ext>
            </a:extLst>
          </p:cNvPr>
          <p:cNvCxnSpPr>
            <a:cxnSpLocks/>
          </p:cNvCxnSpPr>
          <p:nvPr/>
        </p:nvCxnSpPr>
        <p:spPr>
          <a:xfrm>
            <a:off x="2665034" y="6358019"/>
            <a:ext cx="4419155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线箭头连接符 50">
            <a:extLst>
              <a:ext uri="{FF2B5EF4-FFF2-40B4-BE49-F238E27FC236}">
                <a16:creationId xmlns:a16="http://schemas.microsoft.com/office/drawing/2014/main" id="{6CF263D0-F164-1944-8FF9-409A571D3661}"/>
              </a:ext>
            </a:extLst>
          </p:cNvPr>
          <p:cNvCxnSpPr>
            <a:cxnSpLocks/>
          </p:cNvCxnSpPr>
          <p:nvPr/>
        </p:nvCxnSpPr>
        <p:spPr>
          <a:xfrm>
            <a:off x="7072361" y="4664108"/>
            <a:ext cx="0" cy="1675096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 53">
            <a:extLst>
              <a:ext uri="{FF2B5EF4-FFF2-40B4-BE49-F238E27FC236}">
                <a16:creationId xmlns:a16="http://schemas.microsoft.com/office/drawing/2014/main" id="{A3FB1660-BABA-134A-87C2-A5EA2860EBD4}"/>
              </a:ext>
            </a:extLst>
          </p:cNvPr>
          <p:cNvSpPr/>
          <p:nvPr/>
        </p:nvSpPr>
        <p:spPr>
          <a:xfrm>
            <a:off x="6354512" y="3839257"/>
            <a:ext cx="1055077" cy="39858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x_0t, z_0</a:t>
            </a:r>
            <a:endParaRPr kumimoji="1" lang="zh-CN" altLang="en-US" dirty="0"/>
          </a:p>
        </p:txBody>
      </p:sp>
      <p:cxnSp>
        <p:nvCxnSpPr>
          <p:cNvPr id="58" name="直线箭头连接符 57">
            <a:extLst>
              <a:ext uri="{FF2B5EF4-FFF2-40B4-BE49-F238E27FC236}">
                <a16:creationId xmlns:a16="http://schemas.microsoft.com/office/drawing/2014/main" id="{A0B18EF3-A528-4041-A34F-2E4223FC5A91}"/>
              </a:ext>
            </a:extLst>
          </p:cNvPr>
          <p:cNvCxnSpPr>
            <a:cxnSpLocks/>
          </p:cNvCxnSpPr>
          <p:nvPr/>
        </p:nvCxnSpPr>
        <p:spPr>
          <a:xfrm>
            <a:off x="7399204" y="4001381"/>
            <a:ext cx="1040523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线箭头连接符 58">
            <a:extLst>
              <a:ext uri="{FF2B5EF4-FFF2-40B4-BE49-F238E27FC236}">
                <a16:creationId xmlns:a16="http://schemas.microsoft.com/office/drawing/2014/main" id="{469454C5-20B1-774E-93D2-0171D3E5F537}"/>
              </a:ext>
            </a:extLst>
          </p:cNvPr>
          <p:cNvCxnSpPr>
            <a:cxnSpLocks/>
          </p:cNvCxnSpPr>
          <p:nvPr/>
        </p:nvCxnSpPr>
        <p:spPr>
          <a:xfrm>
            <a:off x="7084189" y="1808885"/>
            <a:ext cx="640435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线箭头连接符 61">
            <a:extLst>
              <a:ext uri="{FF2B5EF4-FFF2-40B4-BE49-F238E27FC236}">
                <a16:creationId xmlns:a16="http://schemas.microsoft.com/office/drawing/2014/main" id="{2C34D742-A005-8C4F-A2F2-01236F086446}"/>
              </a:ext>
            </a:extLst>
          </p:cNvPr>
          <p:cNvCxnSpPr>
            <a:cxnSpLocks/>
          </p:cNvCxnSpPr>
          <p:nvPr/>
        </p:nvCxnSpPr>
        <p:spPr>
          <a:xfrm flipH="1">
            <a:off x="7724624" y="1803679"/>
            <a:ext cx="0" cy="2035579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线箭头连接符 66">
            <a:extLst>
              <a:ext uri="{FF2B5EF4-FFF2-40B4-BE49-F238E27FC236}">
                <a16:creationId xmlns:a16="http://schemas.microsoft.com/office/drawing/2014/main" id="{A9E86EC6-9688-2848-AA0B-36933169435F}"/>
              </a:ext>
            </a:extLst>
          </p:cNvPr>
          <p:cNvCxnSpPr>
            <a:cxnSpLocks/>
          </p:cNvCxnSpPr>
          <p:nvPr/>
        </p:nvCxnSpPr>
        <p:spPr>
          <a:xfrm>
            <a:off x="7724624" y="3839257"/>
            <a:ext cx="71510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线箭头连接符 68">
            <a:extLst>
              <a:ext uri="{FF2B5EF4-FFF2-40B4-BE49-F238E27FC236}">
                <a16:creationId xmlns:a16="http://schemas.microsoft.com/office/drawing/2014/main" id="{0214686A-9EE0-2D44-990B-B2F327BF1805}"/>
              </a:ext>
            </a:extLst>
          </p:cNvPr>
          <p:cNvCxnSpPr>
            <a:cxnSpLocks/>
          </p:cNvCxnSpPr>
          <p:nvPr/>
        </p:nvCxnSpPr>
        <p:spPr>
          <a:xfrm>
            <a:off x="9496669" y="3939248"/>
            <a:ext cx="71510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文本框 75">
                <a:extLst>
                  <a:ext uri="{FF2B5EF4-FFF2-40B4-BE49-F238E27FC236}">
                    <a16:creationId xmlns:a16="http://schemas.microsoft.com/office/drawing/2014/main" id="{04289474-4FAD-C546-ACA9-C6AB16D79861}"/>
                  </a:ext>
                </a:extLst>
              </p:cNvPr>
              <p:cNvSpPr txBox="1"/>
              <p:nvPr/>
            </p:nvSpPr>
            <p:spPr>
              <a:xfrm>
                <a:off x="10311916" y="3780937"/>
                <a:ext cx="619016" cy="28257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1" lang="zh-CN" altLang="en-US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𝑛𝑜𝑖𝑠𝑒</m:t>
                              </m:r>
                            </m:e>
                          </m:acc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76" name="文本框 75">
                <a:extLst>
                  <a:ext uri="{FF2B5EF4-FFF2-40B4-BE49-F238E27FC236}">
                    <a16:creationId xmlns:a16="http://schemas.microsoft.com/office/drawing/2014/main" id="{04289474-4FAD-C546-ACA9-C6AB16D798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11916" y="3780937"/>
                <a:ext cx="619016" cy="282578"/>
              </a:xfrm>
              <a:prstGeom prst="rect">
                <a:avLst/>
              </a:prstGeom>
              <a:blipFill>
                <a:blip r:embed="rId4"/>
                <a:stretch>
                  <a:fillRect l="-12000" t="-21739" r="-40000" b="-86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8" name="直线箭头连接符 77">
            <a:extLst>
              <a:ext uri="{FF2B5EF4-FFF2-40B4-BE49-F238E27FC236}">
                <a16:creationId xmlns:a16="http://schemas.microsoft.com/office/drawing/2014/main" id="{697827C5-040F-F44A-91B0-49071B709931}"/>
              </a:ext>
            </a:extLst>
          </p:cNvPr>
          <p:cNvCxnSpPr/>
          <p:nvPr/>
        </p:nvCxnSpPr>
        <p:spPr>
          <a:xfrm>
            <a:off x="10539362" y="4063515"/>
            <a:ext cx="0" cy="97313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矩形 81">
                <a:extLst>
                  <a:ext uri="{FF2B5EF4-FFF2-40B4-BE49-F238E27FC236}">
                    <a16:creationId xmlns:a16="http://schemas.microsoft.com/office/drawing/2014/main" id="{C683311C-29D7-F749-B25D-2AE542794BC6}"/>
                  </a:ext>
                </a:extLst>
              </p:cNvPr>
              <p:cNvSpPr/>
              <p:nvPr/>
            </p:nvSpPr>
            <p:spPr>
              <a:xfrm>
                <a:off x="10273320" y="5036650"/>
                <a:ext cx="79573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𝑟𝑎𝑛𝑑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2" name="矩形 81">
                <a:extLst>
                  <a:ext uri="{FF2B5EF4-FFF2-40B4-BE49-F238E27FC236}">
                    <a16:creationId xmlns:a16="http://schemas.microsoft.com/office/drawing/2014/main" id="{C683311C-29D7-F749-B25D-2AE542794B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73320" y="5036650"/>
                <a:ext cx="795731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3" name="直线箭头连接符 82">
            <a:extLst>
              <a:ext uri="{FF2B5EF4-FFF2-40B4-BE49-F238E27FC236}">
                <a16:creationId xmlns:a16="http://schemas.microsoft.com/office/drawing/2014/main" id="{BC428BBF-95C7-7F48-8826-D019BEC60F08}"/>
              </a:ext>
            </a:extLst>
          </p:cNvPr>
          <p:cNvCxnSpPr>
            <a:cxnSpLocks/>
          </p:cNvCxnSpPr>
          <p:nvPr/>
        </p:nvCxnSpPr>
        <p:spPr>
          <a:xfrm>
            <a:off x="7084189" y="1732382"/>
            <a:ext cx="223716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文本框 85">
            <a:extLst>
              <a:ext uri="{FF2B5EF4-FFF2-40B4-BE49-F238E27FC236}">
                <a16:creationId xmlns:a16="http://schemas.microsoft.com/office/drawing/2014/main" id="{7A2E43C5-2C6F-774C-A128-1E1F4D766AC9}"/>
              </a:ext>
            </a:extLst>
          </p:cNvPr>
          <p:cNvSpPr txBox="1"/>
          <p:nvPr/>
        </p:nvSpPr>
        <p:spPr>
          <a:xfrm>
            <a:off x="9347941" y="1547716"/>
            <a:ext cx="856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KL loss</a:t>
            </a:r>
            <a:endParaRPr kumimoji="1" lang="zh-CN" altLang="en-US" dirty="0"/>
          </a:p>
        </p:txBody>
      </p:sp>
      <p:sp>
        <p:nvSpPr>
          <p:cNvPr id="87" name="文本框 86">
            <a:extLst>
              <a:ext uri="{FF2B5EF4-FFF2-40B4-BE49-F238E27FC236}">
                <a16:creationId xmlns:a16="http://schemas.microsoft.com/office/drawing/2014/main" id="{9BC9E63A-4756-F543-8C79-9D38B9722B9E}"/>
              </a:ext>
            </a:extLst>
          </p:cNvPr>
          <p:cNvSpPr txBox="1"/>
          <p:nvPr/>
        </p:nvSpPr>
        <p:spPr>
          <a:xfrm>
            <a:off x="10578338" y="4372080"/>
            <a:ext cx="1027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/>
              <a:t>mse</a:t>
            </a:r>
            <a:r>
              <a:rPr kumimoji="1" lang="en-US" altLang="zh-CN" dirty="0"/>
              <a:t> loss</a:t>
            </a:r>
            <a:endParaRPr kumimoji="1" lang="zh-CN" altLang="en-US" dirty="0"/>
          </a:p>
        </p:txBody>
      </p:sp>
      <p:sp>
        <p:nvSpPr>
          <p:cNvPr id="88" name="文本框 87">
            <a:extLst>
              <a:ext uri="{FF2B5EF4-FFF2-40B4-BE49-F238E27FC236}">
                <a16:creationId xmlns:a16="http://schemas.microsoft.com/office/drawing/2014/main" id="{0A9088EA-B720-954E-8CE0-D74B3FBEFF71}"/>
              </a:ext>
            </a:extLst>
          </p:cNvPr>
          <p:cNvSpPr txBox="1"/>
          <p:nvPr/>
        </p:nvSpPr>
        <p:spPr>
          <a:xfrm>
            <a:off x="4796786" y="1582418"/>
            <a:ext cx="994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Encoder</a:t>
            </a:r>
            <a:endParaRPr kumimoji="1" lang="zh-CN" altLang="en-US" dirty="0"/>
          </a:p>
        </p:txBody>
      </p:sp>
      <p:sp>
        <p:nvSpPr>
          <p:cNvPr id="89" name="文本框 88">
            <a:extLst>
              <a:ext uri="{FF2B5EF4-FFF2-40B4-BE49-F238E27FC236}">
                <a16:creationId xmlns:a16="http://schemas.microsoft.com/office/drawing/2014/main" id="{79E6EA76-2288-174E-AF72-A1A608BD2C90}"/>
              </a:ext>
            </a:extLst>
          </p:cNvPr>
          <p:cNvSpPr txBox="1"/>
          <p:nvPr/>
        </p:nvSpPr>
        <p:spPr>
          <a:xfrm>
            <a:off x="8459113" y="3767242"/>
            <a:ext cx="1035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diffusion</a:t>
            </a:r>
            <a:endParaRPr kumimoji="1" lang="zh-CN" altLang="en-US" dirty="0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41FE7DD9-AAE4-904F-865D-6D7BED75F612}"/>
              </a:ext>
            </a:extLst>
          </p:cNvPr>
          <p:cNvSpPr/>
          <p:nvPr/>
        </p:nvSpPr>
        <p:spPr>
          <a:xfrm>
            <a:off x="2455376" y="5137133"/>
            <a:ext cx="1055077" cy="39858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z_0</a:t>
            </a:r>
            <a:endParaRPr kumimoji="1" lang="zh-CN" altLang="en-US" dirty="0"/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0C875825-B556-8F42-8E65-385318380FF1}"/>
              </a:ext>
            </a:extLst>
          </p:cNvPr>
          <p:cNvSpPr/>
          <p:nvPr/>
        </p:nvSpPr>
        <p:spPr>
          <a:xfrm>
            <a:off x="2455376" y="5535718"/>
            <a:ext cx="1055077" cy="39858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z_1</a:t>
            </a:r>
            <a:endParaRPr kumimoji="1" lang="zh-CN" altLang="en-US" dirty="0"/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056812BB-A53D-B848-8C3F-288C244EAF31}"/>
              </a:ext>
            </a:extLst>
          </p:cNvPr>
          <p:cNvSpPr/>
          <p:nvPr/>
        </p:nvSpPr>
        <p:spPr>
          <a:xfrm>
            <a:off x="2455376" y="5934303"/>
            <a:ext cx="1055077" cy="39858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…</a:t>
            </a:r>
            <a:endParaRPr kumimoji="1" lang="zh-CN" altLang="en-US" dirty="0"/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BE1DC0D6-AE40-BA45-9374-55D7C0390602}"/>
              </a:ext>
            </a:extLst>
          </p:cNvPr>
          <p:cNvSpPr/>
          <p:nvPr/>
        </p:nvSpPr>
        <p:spPr>
          <a:xfrm>
            <a:off x="2455375" y="6332888"/>
            <a:ext cx="1055077" cy="39858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 err="1"/>
              <a:t>z_n</a:t>
            </a:r>
            <a:endParaRPr kumimoji="1" lang="zh-CN" altLang="en-US" dirty="0"/>
          </a:p>
        </p:txBody>
      </p:sp>
      <p:cxnSp>
        <p:nvCxnSpPr>
          <p:cNvPr id="7" name="肘形连接符 6">
            <a:extLst>
              <a:ext uri="{FF2B5EF4-FFF2-40B4-BE49-F238E27FC236}">
                <a16:creationId xmlns:a16="http://schemas.microsoft.com/office/drawing/2014/main" id="{8E1A31E7-033F-9D42-B5CB-EAB2AB619E4A}"/>
              </a:ext>
            </a:extLst>
          </p:cNvPr>
          <p:cNvCxnSpPr>
            <a:cxnSpLocks/>
            <a:endCxn id="48" idx="1"/>
          </p:cNvCxnSpPr>
          <p:nvPr/>
        </p:nvCxnSpPr>
        <p:spPr>
          <a:xfrm rot="10800000" flipH="1" flipV="1">
            <a:off x="2435572" y="1878120"/>
            <a:ext cx="19804" cy="4255476"/>
          </a:xfrm>
          <a:prstGeom prst="bentConnector3">
            <a:avLst>
              <a:gd name="adj1" fmla="val -1154312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73381FB8-8F73-9A4E-9CD1-FB54F0730C4E}"/>
              </a:ext>
            </a:extLst>
          </p:cNvPr>
          <p:cNvSpPr txBox="1"/>
          <p:nvPr/>
        </p:nvSpPr>
        <p:spPr>
          <a:xfrm>
            <a:off x="451699" y="3877383"/>
            <a:ext cx="18565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pre-trained VAE 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5254B6F0-4E46-724C-80AC-A9B45A644D61}"/>
                  </a:ext>
                </a:extLst>
              </p:cNvPr>
              <p:cNvSpPr txBox="1"/>
              <p:nvPr/>
            </p:nvSpPr>
            <p:spPr>
              <a:xfrm>
                <a:off x="1777384" y="4176212"/>
                <a:ext cx="22454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𝜙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5254B6F0-4E46-724C-80AC-A9B45A644D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7384" y="4176212"/>
                <a:ext cx="224549" cy="276999"/>
              </a:xfrm>
              <a:prstGeom prst="rect">
                <a:avLst/>
              </a:prstGeom>
              <a:blipFill>
                <a:blip r:embed="rId6"/>
                <a:stretch>
                  <a:fillRect l="-26316" r="-21053" b="-3043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文本框 1">
            <a:extLst>
              <a:ext uri="{FF2B5EF4-FFF2-40B4-BE49-F238E27FC236}">
                <a16:creationId xmlns:a16="http://schemas.microsoft.com/office/drawing/2014/main" id="{64CFC349-D072-1848-968E-55FAE371581F}"/>
              </a:ext>
            </a:extLst>
          </p:cNvPr>
          <p:cNvSpPr txBox="1"/>
          <p:nvPr/>
        </p:nvSpPr>
        <p:spPr>
          <a:xfrm>
            <a:off x="8175812" y="3474720"/>
            <a:ext cx="258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t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75486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239109E8-248D-DC41-939C-F050D3DB0665}"/>
              </a:ext>
            </a:extLst>
          </p:cNvPr>
          <p:cNvGrpSpPr/>
          <p:nvPr/>
        </p:nvGrpSpPr>
        <p:grpSpPr>
          <a:xfrm>
            <a:off x="-1" y="0"/>
            <a:ext cx="5433392" cy="2565301"/>
            <a:chOff x="-1" y="0"/>
            <a:chExt cx="5433392" cy="2565301"/>
          </a:xfrm>
        </p:grpSpPr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29B61AAB-9470-6B4D-BC53-2ED8E5A324A0}"/>
                </a:ext>
              </a:extLst>
            </p:cNvPr>
            <p:cNvSpPr txBox="1"/>
            <p:nvPr/>
          </p:nvSpPr>
          <p:spPr>
            <a:xfrm>
              <a:off x="-1" y="0"/>
              <a:ext cx="543339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dirty="0"/>
                <a:t>5+5*4+5*4*4; </a:t>
              </a:r>
              <a:r>
                <a:rPr lang="en-US" altLang="zh-CN" dirty="0" err="1"/>
                <a:t>width_optim</a:t>
              </a:r>
              <a:r>
                <a:rPr lang="en-US" altLang="zh-CN" dirty="0"/>
                <a:t> 0.1; </a:t>
              </a:r>
              <a:r>
                <a:rPr lang="en-US" altLang="zh-CN" dirty="0" err="1"/>
                <a:t>color_vars</a:t>
              </a:r>
              <a:r>
                <a:rPr lang="en-US" altLang="zh-CN" dirty="0"/>
                <a:t>, 0.001; </a:t>
              </a:r>
              <a:r>
                <a:rPr lang="en-US" altLang="zh-CN" dirty="0" err="1"/>
                <a:t>deltar</a:t>
              </a:r>
              <a:r>
                <a:rPr lang="en-US" altLang="zh-CN" dirty="0"/>
                <a:t> 0.01; </a:t>
              </a:r>
              <a:r>
                <a:rPr lang="en-US" altLang="zh-CN" dirty="0" err="1"/>
                <a:t>max_width</a:t>
              </a:r>
              <a:r>
                <a:rPr lang="en-US" altLang="zh-CN" dirty="0"/>
                <a:t> 2.0; step 1000; 0.0008 (wrong)</a:t>
              </a:r>
            </a:p>
          </p:txBody>
        </p:sp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4CED4559-9575-924A-A708-F51B2461FD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4037" y="572440"/>
              <a:ext cx="4156364" cy="1992861"/>
            </a:xfrm>
            <a:prstGeom prst="rect">
              <a:avLst/>
            </a:prstGeom>
          </p:spPr>
        </p:pic>
      </p:grpSp>
      <p:sp>
        <p:nvSpPr>
          <p:cNvPr id="7" name="矩形 6">
            <a:extLst>
              <a:ext uri="{FF2B5EF4-FFF2-40B4-BE49-F238E27FC236}">
                <a16:creationId xmlns:a16="http://schemas.microsoft.com/office/drawing/2014/main" id="{9CC1DA43-630B-4740-8D67-1E116201B23B}"/>
              </a:ext>
            </a:extLst>
          </p:cNvPr>
          <p:cNvSpPr/>
          <p:nvPr/>
        </p:nvSpPr>
        <p:spPr>
          <a:xfrm>
            <a:off x="0" y="2565301"/>
            <a:ext cx="8451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0.0025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0700276-08D9-4940-8228-F162222E71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037" y="2922311"/>
            <a:ext cx="4156364" cy="200211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0568376-D909-F749-A4CA-A6EB36C3EE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399" y="5253496"/>
            <a:ext cx="4156364" cy="1981663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AACA79ED-CA00-D243-A587-58670748EE82}"/>
              </a:ext>
            </a:extLst>
          </p:cNvPr>
          <p:cNvSpPr/>
          <p:nvPr/>
        </p:nvSpPr>
        <p:spPr>
          <a:xfrm>
            <a:off x="-108515" y="4924425"/>
            <a:ext cx="8451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0.0032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DA60F0D1-2CDD-E743-9833-FC76C4C7AB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5076" y="6700732"/>
            <a:ext cx="4156364" cy="2005263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9CBFE42C-CB23-CC4B-B9B2-67523F4455F6}"/>
              </a:ext>
            </a:extLst>
          </p:cNvPr>
          <p:cNvSpPr/>
          <p:nvPr/>
        </p:nvSpPr>
        <p:spPr>
          <a:xfrm>
            <a:off x="9891655" y="1108734"/>
            <a:ext cx="8451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0.0038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6EE46C7F-FE96-8243-9925-899278077B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14122" y="552015"/>
            <a:ext cx="4156364" cy="2013286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C9E49F36-C18E-0E46-87F5-10BF8355DE9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03856" y="5158709"/>
            <a:ext cx="4174579" cy="1939044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30B0CF4C-D7A4-2C4D-BBA6-02978DE85050}"/>
              </a:ext>
            </a:extLst>
          </p:cNvPr>
          <p:cNvSpPr/>
          <p:nvPr/>
        </p:nvSpPr>
        <p:spPr>
          <a:xfrm>
            <a:off x="10083474" y="4789377"/>
            <a:ext cx="8451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0.0031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0816636D-F61D-8544-8C19-AE30BCD8FD32}"/>
              </a:ext>
            </a:extLst>
          </p:cNvPr>
          <p:cNvSpPr txBox="1"/>
          <p:nvPr/>
        </p:nvSpPr>
        <p:spPr>
          <a:xfrm>
            <a:off x="5308676" y="-47158"/>
            <a:ext cx="49691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5+5*4+5*4*4; </a:t>
            </a:r>
            <a:r>
              <a:rPr lang="en-US" altLang="zh-CN" dirty="0" err="1"/>
              <a:t>width_optim</a:t>
            </a:r>
            <a:r>
              <a:rPr lang="en-US" altLang="zh-CN" dirty="0"/>
              <a:t> 0.1; </a:t>
            </a:r>
            <a:r>
              <a:rPr lang="en-US" altLang="zh-CN" dirty="0" err="1"/>
              <a:t>color_vars</a:t>
            </a:r>
            <a:r>
              <a:rPr lang="en-US" altLang="zh-CN" dirty="0"/>
              <a:t>, 0.001; </a:t>
            </a:r>
            <a:r>
              <a:rPr lang="en-US" altLang="zh-CN" dirty="0" err="1"/>
              <a:t>deltar</a:t>
            </a:r>
            <a:r>
              <a:rPr lang="en-US" altLang="zh-CN" dirty="0"/>
              <a:t> 0.01; </a:t>
            </a:r>
            <a:r>
              <a:rPr lang="en-US" altLang="zh-CN" dirty="0" err="1"/>
              <a:t>max_width</a:t>
            </a:r>
            <a:r>
              <a:rPr lang="en-US" altLang="zh-CN" dirty="0"/>
              <a:t> 2.0; step 1000; 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8F84E297-3823-234A-853C-6D5837A3D865}"/>
              </a:ext>
            </a:extLst>
          </p:cNvPr>
          <p:cNvSpPr/>
          <p:nvPr/>
        </p:nvSpPr>
        <p:spPr>
          <a:xfrm>
            <a:off x="9891654" y="2528261"/>
            <a:ext cx="8451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0.0024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66E3E220-579A-504A-9137-840801CFE2A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08676" y="3004468"/>
            <a:ext cx="4156364" cy="1939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9578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DBBB76F1-646D-E840-AE72-A76BF905B2FF}"/>
              </a:ext>
            </a:extLst>
          </p:cNvPr>
          <p:cNvSpPr txBox="1"/>
          <p:nvPr/>
        </p:nvSpPr>
        <p:spPr>
          <a:xfrm>
            <a:off x="0" y="0"/>
            <a:ext cx="1875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Image initial plan</a:t>
            </a:r>
            <a:endParaRPr kumimoji="1" lang="zh-CN" altLang="en-US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5450B672-B305-A241-B759-8E7FB54FD3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427432"/>
            <a:ext cx="3749040" cy="1766298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91322923-E4A5-9A40-BF74-2F1105B28AC7}"/>
              </a:ext>
            </a:extLst>
          </p:cNvPr>
          <p:cNvSpPr txBox="1"/>
          <p:nvPr/>
        </p:nvSpPr>
        <p:spPr>
          <a:xfrm>
            <a:off x="3962400" y="1125915"/>
            <a:ext cx="3557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random </a:t>
            </a:r>
            <a:r>
              <a:rPr kumimoji="1" lang="en-US" altLang="zh-CN" dirty="0" err="1"/>
              <a:t>optim</a:t>
            </a:r>
            <a:r>
              <a:rPr kumimoji="1" lang="en-US" altLang="zh-CN" dirty="0"/>
              <a:t>; alpha=1.0; </a:t>
            </a:r>
            <a:r>
              <a:rPr kumimoji="1" lang="en-US" altLang="zh-CN" dirty="0" err="1"/>
              <a:t>pris</a:t>
            </a:r>
            <a:r>
              <a:rPr kumimoji="1" lang="en-US" altLang="zh-CN" dirty="0"/>
              <a:t> 32</a:t>
            </a:r>
            <a:r>
              <a:rPr kumimoji="1" lang="zh-CN" altLang="en-US" dirty="0"/>
              <a:t> 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68A0CD9-502D-D447-81A9-D9C3D9081563}"/>
              </a:ext>
            </a:extLst>
          </p:cNvPr>
          <p:cNvSpPr txBox="1"/>
          <p:nvPr/>
        </p:nvSpPr>
        <p:spPr>
          <a:xfrm>
            <a:off x="152400" y="2388197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Image net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181930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5C8B23C0-F067-774D-A410-AFC2B8DAE1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850316" y="10999"/>
            <a:ext cx="3076687" cy="149056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D9348A1-6540-7942-A940-F2DCAD4C16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850316" y="1783902"/>
            <a:ext cx="3076687" cy="148373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048882C-3715-3147-A8F8-ECADEB4088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850316" y="3549975"/>
            <a:ext cx="3076687" cy="150601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271E677-AD08-8241-AE1D-D8001DAA80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850317" y="5338326"/>
            <a:ext cx="3076687" cy="151967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D888E89-5622-8A4B-B09B-6F8B8B871F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18589" y="-4449"/>
            <a:ext cx="3045337" cy="150601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F7E85D2-5090-5C40-9463-136BA8126CD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38684" y="1783901"/>
            <a:ext cx="3015579" cy="1483739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A70CFA3A-7C7E-9741-8BBD-2321CF9B566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51936" y="3549973"/>
            <a:ext cx="3011990" cy="1483739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A88E596A-1C37-524E-BF3B-6DFAD3C53E0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51936" y="5338326"/>
            <a:ext cx="3076688" cy="1498608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34BB80F6-64E4-054A-915A-7B117B21322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656144" y="10999"/>
            <a:ext cx="3076687" cy="1483062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1C894C60-EB2A-994F-A697-4CC8F936F8B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647909" y="1783902"/>
            <a:ext cx="3084922" cy="1483062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4FE47B6F-47BF-1844-9CF3-FE331C4007C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647909" y="3572930"/>
            <a:ext cx="3048725" cy="1483062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45BBCAD9-228B-1C4F-BF57-EC5DBBBC121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616489" y="5334621"/>
            <a:ext cx="3080145" cy="1506017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F47CEB0B-8CF8-CE46-82E4-AF012FA615A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925049" y="-4449"/>
            <a:ext cx="3041829" cy="1481337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2FE005DB-97E2-CF4B-B359-B48781AD7FC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925049" y="1783901"/>
            <a:ext cx="3080499" cy="1483062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7A34D2CD-D64F-324E-A4D6-79F37E2FA30E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925049" y="3572930"/>
            <a:ext cx="3107733" cy="1519674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0CE92660-F13D-9045-A540-7C64EE701840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918743" y="5333031"/>
            <a:ext cx="3076687" cy="1503903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9608547D-23E2-4741-A836-4E924925797A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1193954" y="-4449"/>
            <a:ext cx="3021600" cy="1483062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8A1B1AD7-12BC-7F4F-9CD2-EEE3F95E5D72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193954" y="1783901"/>
            <a:ext cx="3084922" cy="1496532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AD482029-391A-A049-A623-F2D8522F18CC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1228625" y="3584646"/>
            <a:ext cx="3015579" cy="1459629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19B1C04E-5031-C542-8F6C-5FD599C3A1EC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1217539" y="5317260"/>
            <a:ext cx="3096622" cy="1519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3918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E5BC5B54-F302-7E4D-9E9A-C519DF8A53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900" y="1727200"/>
            <a:ext cx="10236200" cy="340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2412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CBC02026-C136-754F-80B3-4335A95A57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332" y="2778222"/>
            <a:ext cx="5208104" cy="246438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42ED5C8-A15E-1746-9FEE-1C7BC5746B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32" y="87374"/>
            <a:ext cx="5208104" cy="242352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4A16944-C200-1642-90B3-0968BA4CCC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5609" y="87375"/>
            <a:ext cx="4854421" cy="2423528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A1202E79-4C85-A141-B11F-312A16D1F7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5609" y="2932226"/>
            <a:ext cx="4932381" cy="2072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79878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8D9F92D-9FF5-7D40-8964-0F7DE339D1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84667"/>
            <a:ext cx="12192000" cy="3302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2465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BB81B018-E87C-134A-84C1-BAA068198826}"/>
              </a:ext>
            </a:extLst>
          </p:cNvPr>
          <p:cNvSpPr/>
          <p:nvPr/>
        </p:nvSpPr>
        <p:spPr>
          <a:xfrm>
            <a:off x="621484" y="452017"/>
            <a:ext cx="1188000" cy="1188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GT</a:t>
            </a:r>
            <a:endParaRPr kumimoji="1" lang="zh-CN" altLang="en-US" dirty="0"/>
          </a:p>
        </p:txBody>
      </p:sp>
      <p:sp>
        <p:nvSpPr>
          <p:cNvPr id="5" name="梯形 4">
            <a:extLst>
              <a:ext uri="{FF2B5EF4-FFF2-40B4-BE49-F238E27FC236}">
                <a16:creationId xmlns:a16="http://schemas.microsoft.com/office/drawing/2014/main" id="{B6FBBBDC-02DE-8C40-AE43-6EA96400F789}"/>
              </a:ext>
            </a:extLst>
          </p:cNvPr>
          <p:cNvSpPr/>
          <p:nvPr/>
        </p:nvSpPr>
        <p:spPr>
          <a:xfrm rot="5400000">
            <a:off x="3174122" y="574288"/>
            <a:ext cx="1072055" cy="959310"/>
          </a:xfrm>
          <a:prstGeom prst="trapezoid">
            <a:avLst>
              <a:gd name="adj" fmla="val 24421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cxnSp>
        <p:nvCxnSpPr>
          <p:cNvPr id="6" name="直线箭头连接符 5">
            <a:extLst>
              <a:ext uri="{FF2B5EF4-FFF2-40B4-BE49-F238E27FC236}">
                <a16:creationId xmlns:a16="http://schemas.microsoft.com/office/drawing/2014/main" id="{60ECEAE7-D2B3-0D48-A8FA-884399BAF42C}"/>
              </a:ext>
            </a:extLst>
          </p:cNvPr>
          <p:cNvCxnSpPr>
            <a:cxnSpLocks/>
            <a:stCxn id="4" idx="3"/>
            <a:endCxn id="5" idx="2"/>
          </p:cNvCxnSpPr>
          <p:nvPr/>
        </p:nvCxnSpPr>
        <p:spPr>
          <a:xfrm>
            <a:off x="1809484" y="1046017"/>
            <a:ext cx="1421011" cy="79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D63440F7-D7A4-F740-8A61-E76E3FB15287}"/>
              </a:ext>
            </a:extLst>
          </p:cNvPr>
          <p:cNvSpPr txBox="1"/>
          <p:nvPr/>
        </p:nvSpPr>
        <p:spPr>
          <a:xfrm>
            <a:off x="3230494" y="854716"/>
            <a:ext cx="994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Encoder</a:t>
            </a:r>
            <a:endParaRPr kumimoji="1" lang="zh-CN" altLang="en-US" dirty="0"/>
          </a:p>
        </p:txBody>
      </p:sp>
      <p:cxnSp>
        <p:nvCxnSpPr>
          <p:cNvPr id="8" name="直线箭头连接符 7">
            <a:extLst>
              <a:ext uri="{FF2B5EF4-FFF2-40B4-BE49-F238E27FC236}">
                <a16:creationId xmlns:a16="http://schemas.microsoft.com/office/drawing/2014/main" id="{D1EC1B30-2E97-7B47-B0BD-103BAC44DC1C}"/>
              </a:ext>
            </a:extLst>
          </p:cNvPr>
          <p:cNvCxnSpPr>
            <a:cxnSpLocks/>
            <a:stCxn id="7" idx="3"/>
            <a:endCxn id="9" idx="1"/>
          </p:cNvCxnSpPr>
          <p:nvPr/>
        </p:nvCxnSpPr>
        <p:spPr>
          <a:xfrm>
            <a:off x="4224677" y="1039382"/>
            <a:ext cx="1590759" cy="66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9366B558-6C47-0E4F-AC19-59B0650658C4}"/>
              </a:ext>
            </a:extLst>
          </p:cNvPr>
          <p:cNvSpPr/>
          <p:nvPr/>
        </p:nvSpPr>
        <p:spPr>
          <a:xfrm>
            <a:off x="5815436" y="911945"/>
            <a:ext cx="720000" cy="26814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z</a:t>
            </a:r>
            <a:endParaRPr kumimoji="1" lang="zh-CN" altLang="en-US" dirty="0"/>
          </a:p>
        </p:txBody>
      </p:sp>
      <p:sp>
        <p:nvSpPr>
          <p:cNvPr id="10" name="上下箭头 9">
            <a:extLst>
              <a:ext uri="{FF2B5EF4-FFF2-40B4-BE49-F238E27FC236}">
                <a16:creationId xmlns:a16="http://schemas.microsoft.com/office/drawing/2014/main" id="{A531A614-998F-1A43-AF4C-95DA8DBE2714}"/>
              </a:ext>
            </a:extLst>
          </p:cNvPr>
          <p:cNvSpPr/>
          <p:nvPr/>
        </p:nvSpPr>
        <p:spPr>
          <a:xfrm>
            <a:off x="1142417" y="1702823"/>
            <a:ext cx="105036" cy="246434"/>
          </a:xfrm>
          <a:prstGeom prst="up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BE220BA9-0E88-5040-9682-3C7639412401}"/>
              </a:ext>
            </a:extLst>
          </p:cNvPr>
          <p:cNvGrpSpPr/>
          <p:nvPr/>
        </p:nvGrpSpPr>
        <p:grpSpPr>
          <a:xfrm>
            <a:off x="621484" y="1949257"/>
            <a:ext cx="1188000" cy="1445812"/>
            <a:chOff x="808399" y="4683957"/>
            <a:chExt cx="1188000" cy="1445812"/>
          </a:xfrm>
        </p:grpSpPr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A37A9A01-11B2-E848-A31A-EEC9070D2E05}"/>
                </a:ext>
              </a:extLst>
            </p:cNvPr>
            <p:cNvSpPr txBox="1"/>
            <p:nvPr/>
          </p:nvSpPr>
          <p:spPr>
            <a:xfrm>
              <a:off x="808399" y="4683957"/>
              <a:ext cx="1188000" cy="36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dirty="0"/>
                <a:t>x_0</a:t>
              </a:r>
              <a:endParaRPr kumimoji="1" lang="zh-CN" altLang="en-US" dirty="0"/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B1F41509-5CA6-9C46-9650-AA2ACE9CB5CF}"/>
                </a:ext>
              </a:extLst>
            </p:cNvPr>
            <p:cNvSpPr txBox="1"/>
            <p:nvPr/>
          </p:nvSpPr>
          <p:spPr>
            <a:xfrm>
              <a:off x="808399" y="5042197"/>
              <a:ext cx="1188000" cy="36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dirty="0"/>
                <a:t>x_1</a:t>
              </a:r>
              <a:endParaRPr kumimoji="1" lang="zh-CN" altLang="en-US" dirty="0"/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A6D0ADF0-2C37-9543-AD2A-BAE003D6B3E8}"/>
                </a:ext>
              </a:extLst>
            </p:cNvPr>
            <p:cNvSpPr txBox="1"/>
            <p:nvPr/>
          </p:nvSpPr>
          <p:spPr>
            <a:xfrm>
              <a:off x="808399" y="5403007"/>
              <a:ext cx="1188000" cy="36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dirty="0"/>
                <a:t>…</a:t>
              </a:r>
              <a:endParaRPr kumimoji="1" lang="zh-CN" altLang="en-US" dirty="0"/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388E3C6A-48C1-7548-B6E7-F4EE7F8C3518}"/>
                </a:ext>
              </a:extLst>
            </p:cNvPr>
            <p:cNvSpPr txBox="1"/>
            <p:nvPr/>
          </p:nvSpPr>
          <p:spPr>
            <a:xfrm>
              <a:off x="808399" y="5760437"/>
              <a:ext cx="1188000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dirty="0" err="1"/>
                <a:t>x_n</a:t>
              </a:r>
              <a:endParaRPr kumimoji="1" lang="zh-CN" altLang="en-US" dirty="0"/>
            </a:p>
          </p:txBody>
        </p:sp>
      </p:grpSp>
      <p:cxnSp>
        <p:nvCxnSpPr>
          <p:cNvPr id="16" name="直线箭头连接符 15">
            <a:extLst>
              <a:ext uri="{FF2B5EF4-FFF2-40B4-BE49-F238E27FC236}">
                <a16:creationId xmlns:a16="http://schemas.microsoft.com/office/drawing/2014/main" id="{A10928D7-B8A3-4A40-B771-C7B0F76A52B9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1809484" y="2848307"/>
            <a:ext cx="127880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1CE1C5E0-65EF-D84E-9C0F-74574CE0F096}"/>
                  </a:ext>
                </a:extLst>
              </p:cNvPr>
              <p:cNvSpPr txBox="1"/>
              <p:nvPr/>
            </p:nvSpPr>
            <p:spPr>
              <a:xfrm>
                <a:off x="1768376" y="2426591"/>
                <a:ext cx="13199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dirty="0"/>
                  <a:t>noise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𝑟𝑎𝑛𝑑</m:t>
                        </m:r>
                      </m:sub>
                    </m:sSub>
                  </m:oMath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1CE1C5E0-65EF-D84E-9C0F-74574CE0F0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8376" y="2426591"/>
                <a:ext cx="1319913" cy="369332"/>
              </a:xfrm>
              <a:prstGeom prst="rect">
                <a:avLst/>
              </a:prstGeom>
              <a:blipFill>
                <a:blip r:embed="rId2"/>
                <a:stretch>
                  <a:fillRect l="-2857" t="-3333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组合 17">
            <a:extLst>
              <a:ext uri="{FF2B5EF4-FFF2-40B4-BE49-F238E27FC236}">
                <a16:creationId xmlns:a16="http://schemas.microsoft.com/office/drawing/2014/main" id="{F42104CC-FDBE-F84B-9A14-5192213388D8}"/>
              </a:ext>
            </a:extLst>
          </p:cNvPr>
          <p:cNvGrpSpPr/>
          <p:nvPr/>
        </p:nvGrpSpPr>
        <p:grpSpPr>
          <a:xfrm>
            <a:off x="3088289" y="1927741"/>
            <a:ext cx="1188000" cy="1467328"/>
            <a:chOff x="808399" y="4662441"/>
            <a:chExt cx="1188000" cy="1467328"/>
          </a:xfrm>
        </p:grpSpPr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0DB0B1AC-2BF0-C848-A3D8-96D8DE2CE771}"/>
                </a:ext>
              </a:extLst>
            </p:cNvPr>
            <p:cNvSpPr txBox="1"/>
            <p:nvPr/>
          </p:nvSpPr>
          <p:spPr>
            <a:xfrm>
              <a:off x="808399" y="4662441"/>
              <a:ext cx="1188000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dirty="0"/>
                <a:t>x_0t</a:t>
              </a:r>
              <a:endParaRPr kumimoji="1" lang="zh-CN" altLang="en-US" dirty="0"/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D4490FBD-89D7-374D-86E7-67DD49126FB6}"/>
                </a:ext>
              </a:extLst>
            </p:cNvPr>
            <p:cNvSpPr txBox="1"/>
            <p:nvPr/>
          </p:nvSpPr>
          <p:spPr>
            <a:xfrm>
              <a:off x="808399" y="5042197"/>
              <a:ext cx="1188000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dirty="0"/>
                <a:t>x_1t</a:t>
              </a:r>
              <a:endParaRPr kumimoji="1" lang="zh-CN" altLang="en-US" dirty="0"/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72429457-FA37-3E4E-A2B3-7A3E8717BEA2}"/>
                </a:ext>
              </a:extLst>
            </p:cNvPr>
            <p:cNvSpPr txBox="1"/>
            <p:nvPr/>
          </p:nvSpPr>
          <p:spPr>
            <a:xfrm>
              <a:off x="808399" y="5403007"/>
              <a:ext cx="1188000" cy="36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dirty="0"/>
                <a:t>…</a:t>
              </a:r>
              <a:endParaRPr kumimoji="1" lang="zh-CN" altLang="en-US" dirty="0"/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B20297AB-7657-3B4E-BCB2-744EA304CBAA}"/>
                </a:ext>
              </a:extLst>
            </p:cNvPr>
            <p:cNvSpPr txBox="1"/>
            <p:nvPr/>
          </p:nvSpPr>
          <p:spPr>
            <a:xfrm>
              <a:off x="808399" y="5760437"/>
              <a:ext cx="1188000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dirty="0" err="1"/>
                <a:t>x_nt</a:t>
              </a:r>
              <a:endParaRPr kumimoji="1" lang="zh-CN" altLang="en-US" dirty="0"/>
            </a:p>
          </p:txBody>
        </p:sp>
      </p:grpSp>
      <p:cxnSp>
        <p:nvCxnSpPr>
          <p:cNvPr id="32" name="直线箭头连接符 31">
            <a:extLst>
              <a:ext uri="{FF2B5EF4-FFF2-40B4-BE49-F238E27FC236}">
                <a16:creationId xmlns:a16="http://schemas.microsoft.com/office/drawing/2014/main" id="{1BB320E2-1C30-084F-918A-1F4D13B25108}"/>
              </a:ext>
            </a:extLst>
          </p:cNvPr>
          <p:cNvCxnSpPr>
            <a:cxnSpLocks/>
          </p:cNvCxnSpPr>
          <p:nvPr/>
        </p:nvCxnSpPr>
        <p:spPr>
          <a:xfrm>
            <a:off x="283602" y="2842342"/>
            <a:ext cx="0" cy="1722013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线箭头连接符 32">
            <a:extLst>
              <a:ext uri="{FF2B5EF4-FFF2-40B4-BE49-F238E27FC236}">
                <a16:creationId xmlns:a16="http://schemas.microsoft.com/office/drawing/2014/main" id="{75F69A82-3E01-2847-A0A3-91E546CAA7B8}"/>
              </a:ext>
            </a:extLst>
          </p:cNvPr>
          <p:cNvCxnSpPr>
            <a:cxnSpLocks/>
          </p:cNvCxnSpPr>
          <p:nvPr/>
        </p:nvCxnSpPr>
        <p:spPr>
          <a:xfrm flipV="1">
            <a:off x="283602" y="4557361"/>
            <a:ext cx="961042" cy="69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梯形 39">
            <a:extLst>
              <a:ext uri="{FF2B5EF4-FFF2-40B4-BE49-F238E27FC236}">
                <a16:creationId xmlns:a16="http://schemas.microsoft.com/office/drawing/2014/main" id="{DEFA8A58-0770-1644-8BE0-2DDF60DD4DA5}"/>
              </a:ext>
            </a:extLst>
          </p:cNvPr>
          <p:cNvSpPr/>
          <p:nvPr/>
        </p:nvSpPr>
        <p:spPr>
          <a:xfrm rot="5400000">
            <a:off x="2854217" y="4011659"/>
            <a:ext cx="1072055" cy="959310"/>
          </a:xfrm>
          <a:prstGeom prst="trapezoid">
            <a:avLst>
              <a:gd name="adj" fmla="val 24421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33802A1C-24BB-9F48-90AF-15FE6103E53D}"/>
              </a:ext>
            </a:extLst>
          </p:cNvPr>
          <p:cNvSpPr txBox="1"/>
          <p:nvPr/>
        </p:nvSpPr>
        <p:spPr>
          <a:xfrm>
            <a:off x="2909485" y="4170087"/>
            <a:ext cx="9941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Encoder</a:t>
            </a:r>
          </a:p>
          <a:p>
            <a:r>
              <a:rPr kumimoji="1" lang="en-US" altLang="zh-CN" dirty="0"/>
              <a:t>   (AE)</a:t>
            </a:r>
            <a:endParaRPr kumimoji="1" lang="zh-CN" altLang="en-US" dirty="0"/>
          </a:p>
        </p:txBody>
      </p:sp>
      <p:cxnSp>
        <p:nvCxnSpPr>
          <p:cNvPr id="45" name="直线箭头连接符 44">
            <a:extLst>
              <a:ext uri="{FF2B5EF4-FFF2-40B4-BE49-F238E27FC236}">
                <a16:creationId xmlns:a16="http://schemas.microsoft.com/office/drawing/2014/main" id="{47C11150-6B3C-694E-8AB4-A30B52F8DF9C}"/>
              </a:ext>
            </a:extLst>
          </p:cNvPr>
          <p:cNvCxnSpPr>
            <a:cxnSpLocks/>
          </p:cNvCxnSpPr>
          <p:nvPr/>
        </p:nvCxnSpPr>
        <p:spPr>
          <a:xfrm>
            <a:off x="3881000" y="4499687"/>
            <a:ext cx="43100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9C038411-49F6-FD4E-BCFB-AEB5483DC521}"/>
              </a:ext>
            </a:extLst>
          </p:cNvPr>
          <p:cNvGrpSpPr/>
          <p:nvPr/>
        </p:nvGrpSpPr>
        <p:grpSpPr>
          <a:xfrm>
            <a:off x="4312006" y="3597046"/>
            <a:ext cx="1188000" cy="1445812"/>
            <a:chOff x="808399" y="4683957"/>
            <a:chExt cx="1188000" cy="1445812"/>
          </a:xfrm>
        </p:grpSpPr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AAF0C1F8-AF0B-184C-9B8A-593AE65D9765}"/>
                </a:ext>
              </a:extLst>
            </p:cNvPr>
            <p:cNvSpPr txBox="1"/>
            <p:nvPr/>
          </p:nvSpPr>
          <p:spPr>
            <a:xfrm>
              <a:off x="808399" y="4683957"/>
              <a:ext cx="1188000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dirty="0"/>
                <a:t>z_0</a:t>
              </a:r>
              <a:endParaRPr kumimoji="1" lang="zh-CN" altLang="en-US" dirty="0"/>
            </a:p>
          </p:txBody>
        </p: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F59F5112-E27E-464B-B19A-2F5694DF4FF5}"/>
                </a:ext>
              </a:extLst>
            </p:cNvPr>
            <p:cNvSpPr txBox="1"/>
            <p:nvPr/>
          </p:nvSpPr>
          <p:spPr>
            <a:xfrm>
              <a:off x="808399" y="5042197"/>
              <a:ext cx="1188000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dirty="0"/>
                <a:t>z_1</a:t>
              </a:r>
              <a:endParaRPr kumimoji="1" lang="zh-CN" altLang="en-US" dirty="0"/>
            </a:p>
          </p:txBody>
        </p:sp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A1AC3662-76C1-B94D-AEAE-B80CC45D12D7}"/>
                </a:ext>
              </a:extLst>
            </p:cNvPr>
            <p:cNvSpPr txBox="1"/>
            <p:nvPr/>
          </p:nvSpPr>
          <p:spPr>
            <a:xfrm>
              <a:off x="808399" y="5403007"/>
              <a:ext cx="1188000" cy="36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dirty="0"/>
                <a:t>…</a:t>
              </a:r>
              <a:endParaRPr kumimoji="1" lang="zh-CN" altLang="en-US" dirty="0"/>
            </a:p>
          </p:txBody>
        </p:sp>
        <p:sp>
          <p:nvSpPr>
            <p:cNvPr id="50" name="文本框 49">
              <a:extLst>
                <a:ext uri="{FF2B5EF4-FFF2-40B4-BE49-F238E27FC236}">
                  <a16:creationId xmlns:a16="http://schemas.microsoft.com/office/drawing/2014/main" id="{489CFDEE-B8A1-B34E-ACC5-76329186C513}"/>
                </a:ext>
              </a:extLst>
            </p:cNvPr>
            <p:cNvSpPr txBox="1"/>
            <p:nvPr/>
          </p:nvSpPr>
          <p:spPr>
            <a:xfrm>
              <a:off x="808399" y="5760437"/>
              <a:ext cx="1188000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dirty="0" err="1"/>
                <a:t>z_n</a:t>
              </a:r>
              <a:endParaRPr kumimoji="1" lang="zh-CN" altLang="en-US" dirty="0"/>
            </a:p>
          </p:txBody>
        </p:sp>
      </p:grpSp>
      <p:cxnSp>
        <p:nvCxnSpPr>
          <p:cNvPr id="52" name="直线箭头连接符 51">
            <a:extLst>
              <a:ext uri="{FF2B5EF4-FFF2-40B4-BE49-F238E27FC236}">
                <a16:creationId xmlns:a16="http://schemas.microsoft.com/office/drawing/2014/main" id="{1A82D1E3-1FED-5641-A7CA-59900885DA00}"/>
              </a:ext>
            </a:extLst>
          </p:cNvPr>
          <p:cNvCxnSpPr>
            <a:cxnSpLocks/>
          </p:cNvCxnSpPr>
          <p:nvPr/>
        </p:nvCxnSpPr>
        <p:spPr>
          <a:xfrm>
            <a:off x="4300274" y="2842690"/>
            <a:ext cx="42216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线箭头连接符 53">
            <a:extLst>
              <a:ext uri="{FF2B5EF4-FFF2-40B4-BE49-F238E27FC236}">
                <a16:creationId xmlns:a16="http://schemas.microsoft.com/office/drawing/2014/main" id="{EFCC63A7-AB67-B444-899E-883A2065B51F}"/>
              </a:ext>
            </a:extLst>
          </p:cNvPr>
          <p:cNvCxnSpPr>
            <a:cxnSpLocks/>
            <a:stCxn id="58" idx="4"/>
            <a:endCxn id="47" idx="0"/>
          </p:cNvCxnSpPr>
          <p:nvPr/>
        </p:nvCxnSpPr>
        <p:spPr>
          <a:xfrm flipH="1">
            <a:off x="4906006" y="3014409"/>
            <a:ext cx="1081" cy="582637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4" name="组合 73">
            <a:extLst>
              <a:ext uri="{FF2B5EF4-FFF2-40B4-BE49-F238E27FC236}">
                <a16:creationId xmlns:a16="http://schemas.microsoft.com/office/drawing/2014/main" id="{42E9D977-FE27-8047-98BB-717F91645A72}"/>
              </a:ext>
            </a:extLst>
          </p:cNvPr>
          <p:cNvGrpSpPr/>
          <p:nvPr/>
        </p:nvGrpSpPr>
        <p:grpSpPr>
          <a:xfrm>
            <a:off x="4675175" y="2583906"/>
            <a:ext cx="463823" cy="517567"/>
            <a:chOff x="4876749" y="2343705"/>
            <a:chExt cx="463823" cy="517567"/>
          </a:xfrm>
        </p:grpSpPr>
        <p:sp>
          <p:nvSpPr>
            <p:cNvPr id="58" name="椭圆 57">
              <a:extLst>
                <a:ext uri="{FF2B5EF4-FFF2-40B4-BE49-F238E27FC236}">
                  <a16:creationId xmlns:a16="http://schemas.microsoft.com/office/drawing/2014/main" id="{055670C5-A777-BF40-8F78-E9366ABBEB84}"/>
                </a:ext>
              </a:extLst>
            </p:cNvPr>
            <p:cNvSpPr/>
            <p:nvPr/>
          </p:nvSpPr>
          <p:spPr>
            <a:xfrm>
              <a:off x="4928661" y="2414208"/>
              <a:ext cx="360000" cy="360000"/>
            </a:xfrm>
            <a:prstGeom prst="ellipse">
              <a:avLst/>
            </a:prstGeom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61" name="加号 60">
              <a:extLst>
                <a:ext uri="{FF2B5EF4-FFF2-40B4-BE49-F238E27FC236}">
                  <a16:creationId xmlns:a16="http://schemas.microsoft.com/office/drawing/2014/main" id="{DB7215AD-0AA4-3947-97AA-F84EA28184EB}"/>
                </a:ext>
              </a:extLst>
            </p:cNvPr>
            <p:cNvSpPr/>
            <p:nvPr/>
          </p:nvSpPr>
          <p:spPr>
            <a:xfrm>
              <a:off x="4876749" y="2343705"/>
              <a:ext cx="463823" cy="517567"/>
            </a:xfrm>
            <a:prstGeom prst="mathPlus">
              <a:avLst>
                <a:gd name="adj1" fmla="val 0"/>
              </a:avLst>
            </a:prstGeom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95" name="组合 94">
            <a:extLst>
              <a:ext uri="{FF2B5EF4-FFF2-40B4-BE49-F238E27FC236}">
                <a16:creationId xmlns:a16="http://schemas.microsoft.com/office/drawing/2014/main" id="{1ED77803-5DD0-1242-B3A9-9493A2C28779}"/>
              </a:ext>
            </a:extLst>
          </p:cNvPr>
          <p:cNvGrpSpPr/>
          <p:nvPr/>
        </p:nvGrpSpPr>
        <p:grpSpPr>
          <a:xfrm>
            <a:off x="5509435" y="1948909"/>
            <a:ext cx="1344809" cy="1411000"/>
            <a:chOff x="4930829" y="1700775"/>
            <a:chExt cx="1344809" cy="1411000"/>
          </a:xfrm>
        </p:grpSpPr>
        <p:sp>
          <p:nvSpPr>
            <p:cNvPr id="83" name="矩形 82">
              <a:extLst>
                <a:ext uri="{FF2B5EF4-FFF2-40B4-BE49-F238E27FC236}">
                  <a16:creationId xmlns:a16="http://schemas.microsoft.com/office/drawing/2014/main" id="{AF608134-B2CC-4F45-B99A-0215DF28F802}"/>
                </a:ext>
              </a:extLst>
            </p:cNvPr>
            <p:cNvSpPr/>
            <p:nvPr/>
          </p:nvSpPr>
          <p:spPr>
            <a:xfrm>
              <a:off x="4930829" y="1700775"/>
              <a:ext cx="1344809" cy="360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/>
                <a:t>x_0t     z_0</a:t>
              </a:r>
              <a:endParaRPr kumimoji="1" lang="zh-CN" altLang="en-US" dirty="0"/>
            </a:p>
          </p:txBody>
        </p:sp>
        <p:sp>
          <p:nvSpPr>
            <p:cNvPr id="84" name="矩形 83">
              <a:extLst>
                <a:ext uri="{FF2B5EF4-FFF2-40B4-BE49-F238E27FC236}">
                  <a16:creationId xmlns:a16="http://schemas.microsoft.com/office/drawing/2014/main" id="{EC8EAD17-8E83-A442-90D6-BE6C152B0F67}"/>
                </a:ext>
              </a:extLst>
            </p:cNvPr>
            <p:cNvSpPr/>
            <p:nvPr/>
          </p:nvSpPr>
          <p:spPr>
            <a:xfrm>
              <a:off x="4935294" y="2059015"/>
              <a:ext cx="1332000" cy="360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/>
                <a:t>x_1t     z_1</a:t>
              </a:r>
              <a:endParaRPr kumimoji="1" lang="zh-CN" altLang="en-US" dirty="0"/>
            </a:p>
          </p:txBody>
        </p:sp>
        <p:sp>
          <p:nvSpPr>
            <p:cNvPr id="85" name="矩形 84">
              <a:extLst>
                <a:ext uri="{FF2B5EF4-FFF2-40B4-BE49-F238E27FC236}">
                  <a16:creationId xmlns:a16="http://schemas.microsoft.com/office/drawing/2014/main" id="{09DFFFF0-78A7-E84A-95CA-297EBEFFA5FE}"/>
                </a:ext>
              </a:extLst>
            </p:cNvPr>
            <p:cNvSpPr/>
            <p:nvPr/>
          </p:nvSpPr>
          <p:spPr>
            <a:xfrm>
              <a:off x="4935294" y="2414208"/>
              <a:ext cx="1332000" cy="360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/>
                <a:t>…</a:t>
              </a:r>
              <a:endParaRPr kumimoji="1" lang="zh-CN" altLang="en-US" dirty="0"/>
            </a:p>
          </p:txBody>
        </p:sp>
        <p:sp>
          <p:nvSpPr>
            <p:cNvPr id="86" name="矩形 85">
              <a:extLst>
                <a:ext uri="{FF2B5EF4-FFF2-40B4-BE49-F238E27FC236}">
                  <a16:creationId xmlns:a16="http://schemas.microsoft.com/office/drawing/2014/main" id="{7571A09A-6B10-7346-88E4-0840CC0E2CA8}"/>
                </a:ext>
              </a:extLst>
            </p:cNvPr>
            <p:cNvSpPr/>
            <p:nvPr/>
          </p:nvSpPr>
          <p:spPr>
            <a:xfrm>
              <a:off x="4935293" y="2751775"/>
              <a:ext cx="1332000" cy="360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 err="1"/>
                <a:t>x_nt</a:t>
              </a:r>
              <a:r>
                <a:rPr kumimoji="1" lang="en-US" altLang="zh-CN" dirty="0"/>
                <a:t>     </a:t>
              </a:r>
              <a:r>
                <a:rPr kumimoji="1" lang="en-US" altLang="zh-CN" dirty="0" err="1"/>
                <a:t>z_n</a:t>
              </a:r>
              <a:endParaRPr kumimoji="1" lang="zh-CN" altLang="en-US" dirty="0"/>
            </a:p>
          </p:txBody>
        </p:sp>
        <p:cxnSp>
          <p:nvCxnSpPr>
            <p:cNvPr id="87" name="直线箭头连接符 86">
              <a:extLst>
                <a:ext uri="{FF2B5EF4-FFF2-40B4-BE49-F238E27FC236}">
                  <a16:creationId xmlns:a16="http://schemas.microsoft.com/office/drawing/2014/main" id="{BA7859EE-0591-0F4E-94F7-9A8CEF070066}"/>
                </a:ext>
              </a:extLst>
            </p:cNvPr>
            <p:cNvCxnSpPr>
              <a:cxnSpLocks/>
              <a:stCxn id="83" idx="0"/>
              <a:endCxn id="84" idx="2"/>
            </p:cNvCxnSpPr>
            <p:nvPr/>
          </p:nvCxnSpPr>
          <p:spPr>
            <a:xfrm flipH="1">
              <a:off x="5601294" y="1700775"/>
              <a:ext cx="1940" cy="71824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线箭头连接符 89">
              <a:extLst>
                <a:ext uri="{FF2B5EF4-FFF2-40B4-BE49-F238E27FC236}">
                  <a16:creationId xmlns:a16="http://schemas.microsoft.com/office/drawing/2014/main" id="{D205787F-12C0-9849-8AA3-32BA33CB0787}"/>
                </a:ext>
              </a:extLst>
            </p:cNvPr>
            <p:cNvCxnSpPr>
              <a:cxnSpLocks/>
              <a:stCxn id="86" idx="0"/>
              <a:endCxn id="86" idx="2"/>
            </p:cNvCxnSpPr>
            <p:nvPr/>
          </p:nvCxnSpPr>
          <p:spPr>
            <a:xfrm>
              <a:off x="5601293" y="2751775"/>
              <a:ext cx="0" cy="36000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6" name="直线箭头连接符 95">
            <a:extLst>
              <a:ext uri="{FF2B5EF4-FFF2-40B4-BE49-F238E27FC236}">
                <a16:creationId xmlns:a16="http://schemas.microsoft.com/office/drawing/2014/main" id="{3ABF44E1-4FA6-1B49-91B9-9CD1A2A5D5A6}"/>
              </a:ext>
            </a:extLst>
          </p:cNvPr>
          <p:cNvCxnSpPr>
            <a:cxnSpLocks/>
          </p:cNvCxnSpPr>
          <p:nvPr/>
        </p:nvCxnSpPr>
        <p:spPr>
          <a:xfrm>
            <a:off x="5091736" y="2842342"/>
            <a:ext cx="42216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线箭头连接符 98">
            <a:extLst>
              <a:ext uri="{FF2B5EF4-FFF2-40B4-BE49-F238E27FC236}">
                <a16:creationId xmlns:a16="http://schemas.microsoft.com/office/drawing/2014/main" id="{09564174-201D-E642-80E4-D66974F31486}"/>
              </a:ext>
            </a:extLst>
          </p:cNvPr>
          <p:cNvCxnSpPr>
            <a:cxnSpLocks/>
            <a:stCxn id="85" idx="3"/>
          </p:cNvCxnSpPr>
          <p:nvPr/>
        </p:nvCxnSpPr>
        <p:spPr>
          <a:xfrm>
            <a:off x="6845900" y="2842342"/>
            <a:ext cx="915236" cy="237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线箭头连接符 99">
            <a:extLst>
              <a:ext uri="{FF2B5EF4-FFF2-40B4-BE49-F238E27FC236}">
                <a16:creationId xmlns:a16="http://schemas.microsoft.com/office/drawing/2014/main" id="{40B63879-4CDB-9149-9109-9326BE909721}"/>
              </a:ext>
            </a:extLst>
          </p:cNvPr>
          <p:cNvCxnSpPr>
            <a:cxnSpLocks/>
          </p:cNvCxnSpPr>
          <p:nvPr/>
        </p:nvCxnSpPr>
        <p:spPr>
          <a:xfrm>
            <a:off x="7031682" y="1116089"/>
            <a:ext cx="0" cy="1530394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线箭头连接符 100">
            <a:extLst>
              <a:ext uri="{FF2B5EF4-FFF2-40B4-BE49-F238E27FC236}">
                <a16:creationId xmlns:a16="http://schemas.microsoft.com/office/drawing/2014/main" id="{624BC594-9D35-374E-97A2-623975504D00}"/>
              </a:ext>
            </a:extLst>
          </p:cNvPr>
          <p:cNvCxnSpPr>
            <a:cxnSpLocks/>
          </p:cNvCxnSpPr>
          <p:nvPr/>
        </p:nvCxnSpPr>
        <p:spPr>
          <a:xfrm>
            <a:off x="7031682" y="2647105"/>
            <a:ext cx="71510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线连接符 102">
            <a:extLst>
              <a:ext uri="{FF2B5EF4-FFF2-40B4-BE49-F238E27FC236}">
                <a16:creationId xmlns:a16="http://schemas.microsoft.com/office/drawing/2014/main" id="{2EAE98EF-C930-F145-861D-8CDE55D3A932}"/>
              </a:ext>
            </a:extLst>
          </p:cNvPr>
          <p:cNvCxnSpPr>
            <a:cxnSpLocks/>
          </p:cNvCxnSpPr>
          <p:nvPr/>
        </p:nvCxnSpPr>
        <p:spPr>
          <a:xfrm>
            <a:off x="6535436" y="1116089"/>
            <a:ext cx="49624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1" name="梯形 110">
            <a:extLst>
              <a:ext uri="{FF2B5EF4-FFF2-40B4-BE49-F238E27FC236}">
                <a16:creationId xmlns:a16="http://schemas.microsoft.com/office/drawing/2014/main" id="{402F10E8-0D44-B94E-9360-58F7C8146358}"/>
              </a:ext>
            </a:extLst>
          </p:cNvPr>
          <p:cNvSpPr/>
          <p:nvPr/>
        </p:nvSpPr>
        <p:spPr>
          <a:xfrm rot="5400000">
            <a:off x="7688359" y="2316268"/>
            <a:ext cx="1072055" cy="959310"/>
          </a:xfrm>
          <a:prstGeom prst="trapezoid">
            <a:avLst>
              <a:gd name="adj" fmla="val 24421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12" name="文本框 111">
            <a:extLst>
              <a:ext uri="{FF2B5EF4-FFF2-40B4-BE49-F238E27FC236}">
                <a16:creationId xmlns:a16="http://schemas.microsoft.com/office/drawing/2014/main" id="{47CFD05E-85A7-2544-B24F-E439BE23949F}"/>
              </a:ext>
            </a:extLst>
          </p:cNvPr>
          <p:cNvSpPr txBox="1"/>
          <p:nvPr/>
        </p:nvSpPr>
        <p:spPr>
          <a:xfrm>
            <a:off x="7719981" y="2549890"/>
            <a:ext cx="1061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Diffusion</a:t>
            </a:r>
            <a:endParaRPr kumimoji="1" lang="zh-CN" altLang="en-US" dirty="0"/>
          </a:p>
        </p:txBody>
      </p:sp>
      <p:cxnSp>
        <p:nvCxnSpPr>
          <p:cNvPr id="113" name="直线箭头连接符 112">
            <a:extLst>
              <a:ext uri="{FF2B5EF4-FFF2-40B4-BE49-F238E27FC236}">
                <a16:creationId xmlns:a16="http://schemas.microsoft.com/office/drawing/2014/main" id="{7CC0EDA7-21FD-704C-8AD2-45851C88975E}"/>
              </a:ext>
            </a:extLst>
          </p:cNvPr>
          <p:cNvCxnSpPr>
            <a:cxnSpLocks/>
          </p:cNvCxnSpPr>
          <p:nvPr/>
        </p:nvCxnSpPr>
        <p:spPr>
          <a:xfrm>
            <a:off x="8703442" y="2777571"/>
            <a:ext cx="71510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文本框 113">
                <a:extLst>
                  <a:ext uri="{FF2B5EF4-FFF2-40B4-BE49-F238E27FC236}">
                    <a16:creationId xmlns:a16="http://schemas.microsoft.com/office/drawing/2014/main" id="{00BC82B8-DF86-7543-8433-6BC2482D0A57}"/>
                  </a:ext>
                </a:extLst>
              </p:cNvPr>
              <p:cNvSpPr txBox="1"/>
              <p:nvPr/>
            </p:nvSpPr>
            <p:spPr>
              <a:xfrm>
                <a:off x="9518689" y="2619260"/>
                <a:ext cx="619016" cy="28257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1" lang="zh-CN" altLang="en-US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𝑛𝑜𝑖𝑠𝑒</m:t>
                              </m:r>
                            </m:e>
                          </m:acc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14" name="文本框 113">
                <a:extLst>
                  <a:ext uri="{FF2B5EF4-FFF2-40B4-BE49-F238E27FC236}">
                    <a16:creationId xmlns:a16="http://schemas.microsoft.com/office/drawing/2014/main" id="{00BC82B8-DF86-7543-8433-6BC2482D0A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8689" y="2619260"/>
                <a:ext cx="619016" cy="282578"/>
              </a:xfrm>
              <a:prstGeom prst="rect">
                <a:avLst/>
              </a:prstGeom>
              <a:blipFill>
                <a:blip r:embed="rId3"/>
                <a:stretch>
                  <a:fillRect l="-12245" t="-21739" r="-42857" b="-130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5" name="直线箭头连接符 114">
            <a:extLst>
              <a:ext uri="{FF2B5EF4-FFF2-40B4-BE49-F238E27FC236}">
                <a16:creationId xmlns:a16="http://schemas.microsoft.com/office/drawing/2014/main" id="{D3EFB297-B7A5-CB41-80C1-D70D4FB62FD4}"/>
              </a:ext>
            </a:extLst>
          </p:cNvPr>
          <p:cNvCxnSpPr>
            <a:cxnSpLocks/>
          </p:cNvCxnSpPr>
          <p:nvPr/>
        </p:nvCxnSpPr>
        <p:spPr>
          <a:xfrm>
            <a:off x="9818872" y="2873341"/>
            <a:ext cx="0" cy="52172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矩形 115">
                <a:extLst>
                  <a:ext uri="{FF2B5EF4-FFF2-40B4-BE49-F238E27FC236}">
                    <a16:creationId xmlns:a16="http://schemas.microsoft.com/office/drawing/2014/main" id="{BA698613-675C-2C42-8AA8-EE11E55A74A5}"/>
                  </a:ext>
                </a:extLst>
              </p:cNvPr>
              <p:cNvSpPr/>
              <p:nvPr/>
            </p:nvSpPr>
            <p:spPr>
              <a:xfrm>
                <a:off x="9430331" y="3331951"/>
                <a:ext cx="79573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𝑟𝑎𝑛𝑑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6" name="矩形 115">
                <a:extLst>
                  <a:ext uri="{FF2B5EF4-FFF2-40B4-BE49-F238E27FC236}">
                    <a16:creationId xmlns:a16="http://schemas.microsoft.com/office/drawing/2014/main" id="{BA698613-675C-2C42-8AA8-EE11E55A74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30331" y="3331951"/>
                <a:ext cx="795731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7" name="文本框 116">
            <a:extLst>
              <a:ext uri="{FF2B5EF4-FFF2-40B4-BE49-F238E27FC236}">
                <a16:creationId xmlns:a16="http://schemas.microsoft.com/office/drawing/2014/main" id="{DF5C8A57-057D-C94F-BE69-8EA9B98FC783}"/>
              </a:ext>
            </a:extLst>
          </p:cNvPr>
          <p:cNvSpPr txBox="1"/>
          <p:nvPr/>
        </p:nvSpPr>
        <p:spPr>
          <a:xfrm>
            <a:off x="9818872" y="2909277"/>
            <a:ext cx="1027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/>
              <a:t>mse</a:t>
            </a:r>
            <a:r>
              <a:rPr kumimoji="1" lang="en-US" altLang="zh-CN" dirty="0"/>
              <a:t> loss</a:t>
            </a:r>
            <a:endParaRPr kumimoji="1" lang="zh-CN" altLang="en-US" dirty="0"/>
          </a:p>
        </p:txBody>
      </p:sp>
      <p:cxnSp>
        <p:nvCxnSpPr>
          <p:cNvPr id="123" name="直线箭头连接符 122">
            <a:extLst>
              <a:ext uri="{FF2B5EF4-FFF2-40B4-BE49-F238E27FC236}">
                <a16:creationId xmlns:a16="http://schemas.microsoft.com/office/drawing/2014/main" id="{290DD234-0C34-9240-A5E0-55D4ADFD10AF}"/>
              </a:ext>
            </a:extLst>
          </p:cNvPr>
          <p:cNvCxnSpPr>
            <a:cxnSpLocks/>
          </p:cNvCxnSpPr>
          <p:nvPr/>
        </p:nvCxnSpPr>
        <p:spPr>
          <a:xfrm>
            <a:off x="6538931" y="1011571"/>
            <a:ext cx="135283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文本框 124">
            <a:extLst>
              <a:ext uri="{FF2B5EF4-FFF2-40B4-BE49-F238E27FC236}">
                <a16:creationId xmlns:a16="http://schemas.microsoft.com/office/drawing/2014/main" id="{C403ECE0-7DAA-7B47-BE7D-3A8581E9CEDF}"/>
              </a:ext>
            </a:extLst>
          </p:cNvPr>
          <p:cNvSpPr txBox="1"/>
          <p:nvPr/>
        </p:nvSpPr>
        <p:spPr>
          <a:xfrm>
            <a:off x="2610599" y="3261304"/>
            <a:ext cx="346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🀜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126" name="文本框 125">
            <a:extLst>
              <a:ext uri="{FF2B5EF4-FFF2-40B4-BE49-F238E27FC236}">
                <a16:creationId xmlns:a16="http://schemas.microsoft.com/office/drawing/2014/main" id="{3E520237-EF4F-564D-96E7-193BFE2F0742}"/>
              </a:ext>
            </a:extLst>
          </p:cNvPr>
          <p:cNvSpPr txBox="1"/>
          <p:nvPr/>
        </p:nvSpPr>
        <p:spPr>
          <a:xfrm>
            <a:off x="4732721" y="2296006"/>
            <a:ext cx="346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🀝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127" name="文本框 126">
            <a:extLst>
              <a:ext uri="{FF2B5EF4-FFF2-40B4-BE49-F238E27FC236}">
                <a16:creationId xmlns:a16="http://schemas.microsoft.com/office/drawing/2014/main" id="{A884226C-C2C5-2346-BC17-5F501522428F}"/>
              </a:ext>
            </a:extLst>
          </p:cNvPr>
          <p:cNvSpPr txBox="1"/>
          <p:nvPr/>
        </p:nvSpPr>
        <p:spPr>
          <a:xfrm>
            <a:off x="7373411" y="676685"/>
            <a:ext cx="346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🀞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128" name="文本框 127">
            <a:extLst>
              <a:ext uri="{FF2B5EF4-FFF2-40B4-BE49-F238E27FC236}">
                <a16:creationId xmlns:a16="http://schemas.microsoft.com/office/drawing/2014/main" id="{801BE7A9-235F-224D-8E0F-554D7C8BD4BE}"/>
              </a:ext>
            </a:extLst>
          </p:cNvPr>
          <p:cNvSpPr txBox="1"/>
          <p:nvPr/>
        </p:nvSpPr>
        <p:spPr>
          <a:xfrm>
            <a:off x="7203623" y="2277151"/>
            <a:ext cx="346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🀟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130" name="文本框 129">
            <a:extLst>
              <a:ext uri="{FF2B5EF4-FFF2-40B4-BE49-F238E27FC236}">
                <a16:creationId xmlns:a16="http://schemas.microsoft.com/office/drawing/2014/main" id="{F22857A1-D9AB-1448-A7A3-A8F9E896CD7C}"/>
              </a:ext>
            </a:extLst>
          </p:cNvPr>
          <p:cNvSpPr txBox="1"/>
          <p:nvPr/>
        </p:nvSpPr>
        <p:spPr>
          <a:xfrm>
            <a:off x="8935293" y="2399240"/>
            <a:ext cx="346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🀡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131" name="文本框 130">
            <a:extLst>
              <a:ext uri="{FF2B5EF4-FFF2-40B4-BE49-F238E27FC236}">
                <a16:creationId xmlns:a16="http://schemas.microsoft.com/office/drawing/2014/main" id="{FB1AF52C-780C-5B40-B54A-795B8F498DDF}"/>
              </a:ext>
            </a:extLst>
          </p:cNvPr>
          <p:cNvSpPr txBox="1"/>
          <p:nvPr/>
        </p:nvSpPr>
        <p:spPr>
          <a:xfrm>
            <a:off x="4189805" y="383853"/>
            <a:ext cx="409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🀙</a:t>
            </a:r>
            <a:r>
              <a:rPr kumimoji="1" lang="en-US" altLang="zh-CN" dirty="0"/>
              <a:t> </a:t>
            </a:r>
            <a:endParaRPr kumimoji="1" lang="zh-CN" altLang="en-US" dirty="0"/>
          </a:p>
        </p:txBody>
      </p:sp>
      <p:sp>
        <p:nvSpPr>
          <p:cNvPr id="132" name="文本框 131">
            <a:extLst>
              <a:ext uri="{FF2B5EF4-FFF2-40B4-BE49-F238E27FC236}">
                <a16:creationId xmlns:a16="http://schemas.microsoft.com/office/drawing/2014/main" id="{616A8EA1-BB25-4F4B-A029-D2C984DB602A}"/>
              </a:ext>
            </a:extLst>
          </p:cNvPr>
          <p:cNvSpPr txBox="1"/>
          <p:nvPr/>
        </p:nvSpPr>
        <p:spPr>
          <a:xfrm>
            <a:off x="791383" y="1618851"/>
            <a:ext cx="346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🀚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133" name="文本框 132">
            <a:extLst>
              <a:ext uri="{FF2B5EF4-FFF2-40B4-BE49-F238E27FC236}">
                <a16:creationId xmlns:a16="http://schemas.microsoft.com/office/drawing/2014/main" id="{D09387B6-06E6-1442-A2F1-C3D53C74179C}"/>
              </a:ext>
            </a:extLst>
          </p:cNvPr>
          <p:cNvSpPr txBox="1"/>
          <p:nvPr/>
        </p:nvSpPr>
        <p:spPr>
          <a:xfrm>
            <a:off x="2254123" y="2110078"/>
            <a:ext cx="346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🀛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grpSp>
        <p:nvGrpSpPr>
          <p:cNvPr id="140" name="组合 139">
            <a:extLst>
              <a:ext uri="{FF2B5EF4-FFF2-40B4-BE49-F238E27FC236}">
                <a16:creationId xmlns:a16="http://schemas.microsoft.com/office/drawing/2014/main" id="{685E9A37-FAF0-A548-AA6D-DB48B6292887}"/>
              </a:ext>
            </a:extLst>
          </p:cNvPr>
          <p:cNvGrpSpPr/>
          <p:nvPr/>
        </p:nvGrpSpPr>
        <p:grpSpPr>
          <a:xfrm>
            <a:off x="1244644" y="3665305"/>
            <a:ext cx="1188000" cy="1445358"/>
            <a:chOff x="808399" y="4683957"/>
            <a:chExt cx="1188000" cy="1445358"/>
          </a:xfrm>
        </p:grpSpPr>
        <p:sp>
          <p:nvSpPr>
            <p:cNvPr id="141" name="文本框 140">
              <a:extLst>
                <a:ext uri="{FF2B5EF4-FFF2-40B4-BE49-F238E27FC236}">
                  <a16:creationId xmlns:a16="http://schemas.microsoft.com/office/drawing/2014/main" id="{BC7D9B35-813D-FD42-9827-0312A9CA186F}"/>
                </a:ext>
              </a:extLst>
            </p:cNvPr>
            <p:cNvSpPr txBox="1"/>
            <p:nvPr/>
          </p:nvSpPr>
          <p:spPr>
            <a:xfrm>
              <a:off x="808399" y="4683957"/>
              <a:ext cx="1188000" cy="36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dirty="0"/>
                <a:t>pri_0</a:t>
              </a:r>
              <a:endParaRPr kumimoji="1" lang="zh-CN" altLang="en-US" dirty="0"/>
            </a:p>
          </p:txBody>
        </p:sp>
        <p:sp>
          <p:nvSpPr>
            <p:cNvPr id="142" name="文本框 141">
              <a:extLst>
                <a:ext uri="{FF2B5EF4-FFF2-40B4-BE49-F238E27FC236}">
                  <a16:creationId xmlns:a16="http://schemas.microsoft.com/office/drawing/2014/main" id="{1997EF83-1A20-BB49-8BF6-BDD0717BDD3B}"/>
                </a:ext>
              </a:extLst>
            </p:cNvPr>
            <p:cNvSpPr txBox="1"/>
            <p:nvPr/>
          </p:nvSpPr>
          <p:spPr>
            <a:xfrm>
              <a:off x="808399" y="5042197"/>
              <a:ext cx="1188000" cy="36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dirty="0"/>
                <a:t>pri_1</a:t>
              </a:r>
              <a:endParaRPr kumimoji="1" lang="zh-CN" altLang="en-US" dirty="0"/>
            </a:p>
          </p:txBody>
        </p:sp>
        <p:sp>
          <p:nvSpPr>
            <p:cNvPr id="143" name="文本框 142">
              <a:extLst>
                <a:ext uri="{FF2B5EF4-FFF2-40B4-BE49-F238E27FC236}">
                  <a16:creationId xmlns:a16="http://schemas.microsoft.com/office/drawing/2014/main" id="{2CAC192C-BCB0-AD46-87A0-52F3AB68786D}"/>
                </a:ext>
              </a:extLst>
            </p:cNvPr>
            <p:cNvSpPr txBox="1"/>
            <p:nvPr/>
          </p:nvSpPr>
          <p:spPr>
            <a:xfrm>
              <a:off x="808399" y="5403007"/>
              <a:ext cx="1188000" cy="36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dirty="0"/>
                <a:t>…</a:t>
              </a:r>
              <a:endParaRPr kumimoji="1" lang="zh-CN" altLang="en-US" dirty="0"/>
            </a:p>
          </p:txBody>
        </p:sp>
        <p:sp>
          <p:nvSpPr>
            <p:cNvPr id="144" name="文本框 143">
              <a:extLst>
                <a:ext uri="{FF2B5EF4-FFF2-40B4-BE49-F238E27FC236}">
                  <a16:creationId xmlns:a16="http://schemas.microsoft.com/office/drawing/2014/main" id="{C884BCB3-B529-D540-BAFD-DC452405E7D0}"/>
                </a:ext>
              </a:extLst>
            </p:cNvPr>
            <p:cNvSpPr txBox="1"/>
            <p:nvPr/>
          </p:nvSpPr>
          <p:spPr>
            <a:xfrm>
              <a:off x="808399" y="5769315"/>
              <a:ext cx="1188000" cy="36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dirty="0" err="1"/>
                <a:t>pri_n</a:t>
              </a:r>
              <a:endParaRPr kumimoji="1" lang="zh-CN" altLang="en-US" dirty="0"/>
            </a:p>
          </p:txBody>
        </p:sp>
      </p:grpSp>
      <p:sp>
        <p:nvSpPr>
          <p:cNvPr id="149" name="文本框 148">
            <a:extLst>
              <a:ext uri="{FF2B5EF4-FFF2-40B4-BE49-F238E27FC236}">
                <a16:creationId xmlns:a16="http://schemas.microsoft.com/office/drawing/2014/main" id="{AAD2342D-BC4A-9343-B05D-6E67A3172983}"/>
              </a:ext>
            </a:extLst>
          </p:cNvPr>
          <p:cNvSpPr txBox="1"/>
          <p:nvPr/>
        </p:nvSpPr>
        <p:spPr>
          <a:xfrm>
            <a:off x="2442253" y="3597046"/>
            <a:ext cx="744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/>
              <a:t>diffvg</a:t>
            </a:r>
            <a:endParaRPr kumimoji="1" lang="zh-CN" altLang="en-US" dirty="0"/>
          </a:p>
        </p:txBody>
      </p:sp>
      <p:cxnSp>
        <p:nvCxnSpPr>
          <p:cNvPr id="153" name="直线箭头连接符 152">
            <a:extLst>
              <a:ext uri="{FF2B5EF4-FFF2-40B4-BE49-F238E27FC236}">
                <a16:creationId xmlns:a16="http://schemas.microsoft.com/office/drawing/2014/main" id="{B04E49AA-EACE-A64C-954B-95893144935A}"/>
              </a:ext>
            </a:extLst>
          </p:cNvPr>
          <p:cNvCxnSpPr>
            <a:cxnSpLocks/>
          </p:cNvCxnSpPr>
          <p:nvPr/>
        </p:nvCxnSpPr>
        <p:spPr>
          <a:xfrm>
            <a:off x="2519881" y="4498442"/>
            <a:ext cx="38960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矩形 160">
            <a:extLst>
              <a:ext uri="{FF2B5EF4-FFF2-40B4-BE49-F238E27FC236}">
                <a16:creationId xmlns:a16="http://schemas.microsoft.com/office/drawing/2014/main" id="{5A2D83E1-5A7D-674F-84FE-BB9E659EE563}"/>
              </a:ext>
            </a:extLst>
          </p:cNvPr>
          <p:cNvSpPr/>
          <p:nvPr/>
        </p:nvSpPr>
        <p:spPr>
          <a:xfrm>
            <a:off x="150476" y="3551913"/>
            <a:ext cx="5664960" cy="1631557"/>
          </a:xfrm>
          <a:prstGeom prst="rect">
            <a:avLst/>
          </a:prstGeom>
          <a:noFill/>
          <a:ln w="19050"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3" name="文本框 162">
            <a:extLst>
              <a:ext uri="{FF2B5EF4-FFF2-40B4-BE49-F238E27FC236}">
                <a16:creationId xmlns:a16="http://schemas.microsoft.com/office/drawing/2014/main" id="{91F6A1EC-7A77-0744-8954-D337546D337E}"/>
              </a:ext>
            </a:extLst>
          </p:cNvPr>
          <p:cNvSpPr txBox="1"/>
          <p:nvPr/>
        </p:nvSpPr>
        <p:spPr>
          <a:xfrm>
            <a:off x="7951522" y="769295"/>
            <a:ext cx="18165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/>
              <a:t>re</a:t>
            </a:r>
            <a:r>
              <a:rPr lang="en-US" altLang="zh-CN" dirty="0" err="1"/>
              <a:t>parameterized</a:t>
            </a:r>
            <a:endParaRPr lang="en-US" altLang="zh-CN" dirty="0"/>
          </a:p>
        </p:txBody>
      </p:sp>
      <p:sp>
        <p:nvSpPr>
          <p:cNvPr id="219" name="矩形 218">
            <a:extLst>
              <a:ext uri="{FF2B5EF4-FFF2-40B4-BE49-F238E27FC236}">
                <a16:creationId xmlns:a16="http://schemas.microsoft.com/office/drawing/2014/main" id="{A482330C-CF4F-6947-A136-909A3D639DD1}"/>
              </a:ext>
            </a:extLst>
          </p:cNvPr>
          <p:cNvSpPr/>
          <p:nvPr/>
        </p:nvSpPr>
        <p:spPr>
          <a:xfrm>
            <a:off x="493118" y="414823"/>
            <a:ext cx="4000738" cy="1323162"/>
          </a:xfrm>
          <a:prstGeom prst="rect">
            <a:avLst/>
          </a:prstGeom>
          <a:noFill/>
          <a:ln w="19050"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24" name="直线连接符 123">
            <a:extLst>
              <a:ext uri="{FF2B5EF4-FFF2-40B4-BE49-F238E27FC236}">
                <a16:creationId xmlns:a16="http://schemas.microsoft.com/office/drawing/2014/main" id="{ACC680AA-5D06-9B4C-A20B-16A31D41135A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283602" y="2848307"/>
            <a:ext cx="33788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47905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8145BEDC-43BE-934D-B697-864982C399BE}"/>
              </a:ext>
            </a:extLst>
          </p:cNvPr>
          <p:cNvSpPr/>
          <p:nvPr/>
        </p:nvSpPr>
        <p:spPr>
          <a:xfrm>
            <a:off x="234103" y="505375"/>
            <a:ext cx="720000" cy="720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x_0</a:t>
            </a:r>
            <a:endParaRPr kumimoji="1" lang="zh-CN" altLang="en-US" dirty="0"/>
          </a:p>
        </p:txBody>
      </p:sp>
      <p:cxnSp>
        <p:nvCxnSpPr>
          <p:cNvPr id="6" name="直线箭头连接符 5">
            <a:extLst>
              <a:ext uri="{FF2B5EF4-FFF2-40B4-BE49-F238E27FC236}">
                <a16:creationId xmlns:a16="http://schemas.microsoft.com/office/drawing/2014/main" id="{47A44CA7-3ED2-DA44-996B-C1D4AAEC1E58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954103" y="865375"/>
            <a:ext cx="5728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B752485D-2DB6-7E4E-B5DF-0F849EBCBCDB}"/>
              </a:ext>
            </a:extLst>
          </p:cNvPr>
          <p:cNvSpPr/>
          <p:nvPr/>
        </p:nvSpPr>
        <p:spPr>
          <a:xfrm>
            <a:off x="1526959" y="505375"/>
            <a:ext cx="720000" cy="720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 err="1"/>
              <a:t>x_t</a:t>
            </a:r>
            <a:endParaRPr kumimoji="1"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7045282-75CE-9E42-AA73-B6F448272A08}"/>
              </a:ext>
            </a:extLst>
          </p:cNvPr>
          <p:cNvSpPr txBox="1"/>
          <p:nvPr/>
        </p:nvSpPr>
        <p:spPr>
          <a:xfrm>
            <a:off x="6878599" y="1811044"/>
            <a:ext cx="28729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q_posterior_mean_variance</a:t>
            </a:r>
            <a:endParaRPr kumimoji="1" lang="en-US" altLang="zh-CN" dirty="0"/>
          </a:p>
        </p:txBody>
      </p:sp>
      <p:cxnSp>
        <p:nvCxnSpPr>
          <p:cNvPr id="13" name="直线箭头连接符 12">
            <a:extLst>
              <a:ext uri="{FF2B5EF4-FFF2-40B4-BE49-F238E27FC236}">
                <a16:creationId xmlns:a16="http://schemas.microsoft.com/office/drawing/2014/main" id="{6CC491C0-3D94-C14F-A6CA-B6A013FF0DE3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2246959" y="865375"/>
            <a:ext cx="55665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梯形 15">
            <a:extLst>
              <a:ext uri="{FF2B5EF4-FFF2-40B4-BE49-F238E27FC236}">
                <a16:creationId xmlns:a16="http://schemas.microsoft.com/office/drawing/2014/main" id="{9A4040B2-326E-0645-9CAE-D8FCB4573324}"/>
              </a:ext>
            </a:extLst>
          </p:cNvPr>
          <p:cNvSpPr/>
          <p:nvPr/>
        </p:nvSpPr>
        <p:spPr>
          <a:xfrm rot="5400000">
            <a:off x="2752297" y="448534"/>
            <a:ext cx="896029" cy="793397"/>
          </a:xfrm>
          <a:prstGeom prst="trapezoid">
            <a:avLst>
              <a:gd name="adj" fmla="val 24421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C64984F1-1921-6945-A56E-0E4579F75596}"/>
              </a:ext>
            </a:extLst>
          </p:cNvPr>
          <p:cNvSpPr txBox="1"/>
          <p:nvPr/>
        </p:nvSpPr>
        <p:spPr>
          <a:xfrm>
            <a:off x="2888538" y="680709"/>
            <a:ext cx="655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/>
              <a:t>Diffu</a:t>
            </a:r>
            <a:endParaRPr kumimoji="1" lang="zh-CN" altLang="en-US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EC567AAB-B303-9C46-A0B3-D8FC8B87045C}"/>
              </a:ext>
            </a:extLst>
          </p:cNvPr>
          <p:cNvSpPr/>
          <p:nvPr/>
        </p:nvSpPr>
        <p:spPr>
          <a:xfrm>
            <a:off x="4096469" y="485232"/>
            <a:ext cx="720000" cy="720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y_1</a:t>
            </a:r>
            <a:endParaRPr kumimoji="1" lang="zh-CN" altLang="en-US" dirty="0"/>
          </a:p>
        </p:txBody>
      </p:sp>
      <p:cxnSp>
        <p:nvCxnSpPr>
          <p:cNvPr id="20" name="直线箭头连接符 19">
            <a:extLst>
              <a:ext uri="{FF2B5EF4-FFF2-40B4-BE49-F238E27FC236}">
                <a16:creationId xmlns:a16="http://schemas.microsoft.com/office/drawing/2014/main" id="{9FD4E2F1-B15B-594A-8099-8693B6CC7AD2}"/>
              </a:ext>
            </a:extLst>
          </p:cNvPr>
          <p:cNvCxnSpPr>
            <a:cxnSpLocks/>
            <a:stCxn id="16" idx="0"/>
            <a:endCxn id="19" idx="1"/>
          </p:cNvCxnSpPr>
          <p:nvPr/>
        </p:nvCxnSpPr>
        <p:spPr>
          <a:xfrm flipV="1">
            <a:off x="3597010" y="845232"/>
            <a:ext cx="49945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0BCEA5FD-6575-6043-8B54-1AF32C584953}"/>
              </a:ext>
            </a:extLst>
          </p:cNvPr>
          <p:cNvSpPr txBox="1"/>
          <p:nvPr/>
        </p:nvSpPr>
        <p:spPr>
          <a:xfrm>
            <a:off x="7326639" y="923915"/>
            <a:ext cx="1976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q(x_{t-1} | </a:t>
            </a:r>
            <a:r>
              <a:rPr lang="en-US" altLang="zh-CN" dirty="0" err="1"/>
              <a:t>x_t</a:t>
            </a:r>
            <a:r>
              <a:rPr lang="en-US" altLang="zh-CN" dirty="0"/>
              <a:t>, x_0)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9C35631A-4206-7E48-AA0E-A880F17669ED}"/>
              </a:ext>
            </a:extLst>
          </p:cNvPr>
          <p:cNvSpPr/>
          <p:nvPr/>
        </p:nvSpPr>
        <p:spPr>
          <a:xfrm>
            <a:off x="4955928" y="485232"/>
            <a:ext cx="720000" cy="720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y_2</a:t>
            </a:r>
            <a:endParaRPr kumimoji="1" lang="zh-CN" altLang="en-US" dirty="0"/>
          </a:p>
        </p:txBody>
      </p:sp>
      <p:cxnSp>
        <p:nvCxnSpPr>
          <p:cNvPr id="26" name="肘形连接符 25">
            <a:extLst>
              <a:ext uri="{FF2B5EF4-FFF2-40B4-BE49-F238E27FC236}">
                <a16:creationId xmlns:a16="http://schemas.microsoft.com/office/drawing/2014/main" id="{540DB752-E1BB-B745-9EA9-F28BEE8D88C7}"/>
              </a:ext>
            </a:extLst>
          </p:cNvPr>
          <p:cNvCxnSpPr>
            <a:cxnSpLocks/>
            <a:stCxn id="4" idx="2"/>
            <a:endCxn id="9" idx="2"/>
          </p:cNvCxnSpPr>
          <p:nvPr/>
        </p:nvCxnSpPr>
        <p:spPr>
          <a:xfrm rot="16200000" flipH="1">
            <a:off x="1240531" y="578947"/>
            <a:ext cx="12700" cy="1292856"/>
          </a:xfrm>
          <a:prstGeom prst="bentConnector3">
            <a:avLst>
              <a:gd name="adj1" fmla="val 1800000"/>
            </a:avLst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直线箭头连接符 29">
            <a:extLst>
              <a:ext uri="{FF2B5EF4-FFF2-40B4-BE49-F238E27FC236}">
                <a16:creationId xmlns:a16="http://schemas.microsoft.com/office/drawing/2014/main" id="{726B0AC1-00B5-E34C-AE1C-55584846D39E}"/>
              </a:ext>
            </a:extLst>
          </p:cNvPr>
          <p:cNvCxnSpPr>
            <a:cxnSpLocks/>
          </p:cNvCxnSpPr>
          <p:nvPr/>
        </p:nvCxnSpPr>
        <p:spPr>
          <a:xfrm>
            <a:off x="1170141" y="1436233"/>
            <a:ext cx="0" cy="2061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文本框 31">
            <a:extLst>
              <a:ext uri="{FF2B5EF4-FFF2-40B4-BE49-F238E27FC236}">
                <a16:creationId xmlns:a16="http://schemas.microsoft.com/office/drawing/2014/main" id="{24F91FEB-8CF1-DC45-BF55-C9C18282FB7F}"/>
              </a:ext>
            </a:extLst>
          </p:cNvPr>
          <p:cNvSpPr txBox="1"/>
          <p:nvPr/>
        </p:nvSpPr>
        <p:spPr>
          <a:xfrm>
            <a:off x="163742" y="1626378"/>
            <a:ext cx="2361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mu, sigma, log(sigma)</a:t>
            </a:r>
            <a:endParaRPr kumimoji="1" lang="zh-CN" altLang="en-US" dirty="0"/>
          </a:p>
        </p:txBody>
      </p:sp>
      <p:cxnSp>
        <p:nvCxnSpPr>
          <p:cNvPr id="33" name="直线箭头连接符 32">
            <a:extLst>
              <a:ext uri="{FF2B5EF4-FFF2-40B4-BE49-F238E27FC236}">
                <a16:creationId xmlns:a16="http://schemas.microsoft.com/office/drawing/2014/main" id="{06A00910-3F54-C54D-AA98-69EE9E0302E2}"/>
              </a:ext>
            </a:extLst>
          </p:cNvPr>
          <p:cNvCxnSpPr>
            <a:cxnSpLocks/>
          </p:cNvCxnSpPr>
          <p:nvPr/>
        </p:nvCxnSpPr>
        <p:spPr>
          <a:xfrm>
            <a:off x="1961734" y="1231725"/>
            <a:ext cx="0" cy="10409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矩形 39">
            <a:extLst>
              <a:ext uri="{FF2B5EF4-FFF2-40B4-BE49-F238E27FC236}">
                <a16:creationId xmlns:a16="http://schemas.microsoft.com/office/drawing/2014/main" id="{E37397D3-A108-FF4E-89FA-B9AFE524EA21}"/>
              </a:ext>
            </a:extLst>
          </p:cNvPr>
          <p:cNvSpPr/>
          <p:nvPr/>
        </p:nvSpPr>
        <p:spPr>
          <a:xfrm>
            <a:off x="1344514" y="2279033"/>
            <a:ext cx="720000" cy="720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_</a:t>
            </a:r>
          </a:p>
          <a:p>
            <a:pPr algn="ctr"/>
            <a:r>
              <a:rPr kumimoji="1" lang="en-US" altLang="zh-CN" dirty="0"/>
              <a:t>x_0</a:t>
            </a:r>
            <a:endParaRPr kumimoji="1" lang="zh-CN" altLang="en-US" dirty="0"/>
          </a:p>
        </p:txBody>
      </p:sp>
      <p:pic>
        <p:nvPicPr>
          <p:cNvPr id="49" name="图片 48">
            <a:extLst>
              <a:ext uri="{FF2B5EF4-FFF2-40B4-BE49-F238E27FC236}">
                <a16:creationId xmlns:a16="http://schemas.microsoft.com/office/drawing/2014/main" id="{DA68C657-8AB8-BF4E-AFB7-0A10864106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2291" y="2454372"/>
            <a:ext cx="2414098" cy="369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0536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B4DB488B-2E4A-A94F-B2EA-ACADB294F088}"/>
                  </a:ext>
                </a:extLst>
              </p:cNvPr>
              <p:cNvSpPr/>
              <p:nvPr/>
            </p:nvSpPr>
            <p:spPr>
              <a:xfrm>
                <a:off x="1770185" y="795481"/>
                <a:ext cx="1055077" cy="39858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/>
                  <a:t>noise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m:rPr>
                            <m:sty m:val="p"/>
                          </m:rP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t</m:t>
                        </m:r>
                      </m:sub>
                    </m:sSub>
                  </m:oMath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B4DB488B-2E4A-A94F-B2EA-ACADB294F0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0185" y="795481"/>
                <a:ext cx="1055077" cy="398585"/>
              </a:xfrm>
              <a:prstGeom prst="rect">
                <a:avLst/>
              </a:prstGeom>
              <a:blipFill>
                <a:blip r:embed="rId2"/>
                <a:stretch>
                  <a:fillRect l="-3529" t="-3030" b="-151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62FEC99E-50C6-F143-AB3A-1ACF39F1DD91}"/>
                  </a:ext>
                </a:extLst>
              </p:cNvPr>
              <p:cNvSpPr/>
              <p:nvPr/>
            </p:nvSpPr>
            <p:spPr>
              <a:xfrm>
                <a:off x="1770185" y="1194066"/>
                <a:ext cx="1055077" cy="39858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/>
                  <a:t>noise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62FEC99E-50C6-F143-AB3A-1ACF39F1DD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0185" y="1194066"/>
                <a:ext cx="1055077" cy="398585"/>
              </a:xfrm>
              <a:prstGeom prst="rect">
                <a:avLst/>
              </a:prstGeom>
              <a:blipFill>
                <a:blip r:embed="rId3"/>
                <a:stretch>
                  <a:fillRect l="-1176" b="-181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矩形 25">
            <a:extLst>
              <a:ext uri="{FF2B5EF4-FFF2-40B4-BE49-F238E27FC236}">
                <a16:creationId xmlns:a16="http://schemas.microsoft.com/office/drawing/2014/main" id="{599CE0D5-174E-5747-957A-097A608394E6}"/>
              </a:ext>
            </a:extLst>
          </p:cNvPr>
          <p:cNvSpPr/>
          <p:nvPr/>
        </p:nvSpPr>
        <p:spPr>
          <a:xfrm>
            <a:off x="1770185" y="1592651"/>
            <a:ext cx="1055077" cy="39858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…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F5C65F15-8FD7-B146-8914-9C32146A57A7}"/>
                  </a:ext>
                </a:extLst>
              </p:cNvPr>
              <p:cNvSpPr/>
              <p:nvPr/>
            </p:nvSpPr>
            <p:spPr>
              <a:xfrm>
                <a:off x="1770184" y="1991236"/>
                <a:ext cx="1055077" cy="39858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/>
                  <a:t>noise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𝑡𝑛</m:t>
                        </m:r>
                      </m:sub>
                    </m:sSub>
                  </m:oMath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F5C65F15-8FD7-B146-8914-9C32146A57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0184" y="1991236"/>
                <a:ext cx="1055077" cy="398585"/>
              </a:xfrm>
              <a:prstGeom prst="rect">
                <a:avLst/>
              </a:prstGeom>
              <a:blipFill>
                <a:blip r:embed="rId4"/>
                <a:stretch>
                  <a:fillRect l="-1176" b="-151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直线箭头连接符 57">
            <a:extLst>
              <a:ext uri="{FF2B5EF4-FFF2-40B4-BE49-F238E27FC236}">
                <a16:creationId xmlns:a16="http://schemas.microsoft.com/office/drawing/2014/main" id="{A0B18EF3-A528-4041-A34F-2E4223FC5A91}"/>
              </a:ext>
            </a:extLst>
          </p:cNvPr>
          <p:cNvCxnSpPr>
            <a:cxnSpLocks/>
            <a:endCxn id="37" idx="2"/>
          </p:cNvCxnSpPr>
          <p:nvPr/>
        </p:nvCxnSpPr>
        <p:spPr>
          <a:xfrm>
            <a:off x="2894957" y="1592651"/>
            <a:ext cx="1698073" cy="45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线箭头连接符 61">
            <a:extLst>
              <a:ext uri="{FF2B5EF4-FFF2-40B4-BE49-F238E27FC236}">
                <a16:creationId xmlns:a16="http://schemas.microsoft.com/office/drawing/2014/main" id="{2C34D742-A005-8C4F-A2F2-01236F086446}"/>
              </a:ext>
            </a:extLst>
          </p:cNvPr>
          <p:cNvCxnSpPr>
            <a:cxnSpLocks/>
          </p:cNvCxnSpPr>
          <p:nvPr/>
        </p:nvCxnSpPr>
        <p:spPr>
          <a:xfrm>
            <a:off x="2440345" y="2422410"/>
            <a:ext cx="0" cy="886579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线箭头连接符 66">
            <a:extLst>
              <a:ext uri="{FF2B5EF4-FFF2-40B4-BE49-F238E27FC236}">
                <a16:creationId xmlns:a16="http://schemas.microsoft.com/office/drawing/2014/main" id="{A9E86EC6-9688-2848-AA0B-36933169435F}"/>
              </a:ext>
            </a:extLst>
          </p:cNvPr>
          <p:cNvCxnSpPr>
            <a:cxnSpLocks/>
          </p:cNvCxnSpPr>
          <p:nvPr/>
        </p:nvCxnSpPr>
        <p:spPr>
          <a:xfrm flipV="1">
            <a:off x="2440345" y="3301917"/>
            <a:ext cx="656931" cy="70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线箭头连接符 68">
            <a:extLst>
              <a:ext uri="{FF2B5EF4-FFF2-40B4-BE49-F238E27FC236}">
                <a16:creationId xmlns:a16="http://schemas.microsoft.com/office/drawing/2014/main" id="{0214686A-9EE0-2D44-990B-B2F327BF1805}"/>
              </a:ext>
            </a:extLst>
          </p:cNvPr>
          <p:cNvCxnSpPr>
            <a:cxnSpLocks/>
          </p:cNvCxnSpPr>
          <p:nvPr/>
        </p:nvCxnSpPr>
        <p:spPr>
          <a:xfrm>
            <a:off x="7003386" y="1679903"/>
            <a:ext cx="71510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文本框 75">
                <a:extLst>
                  <a:ext uri="{FF2B5EF4-FFF2-40B4-BE49-F238E27FC236}">
                    <a16:creationId xmlns:a16="http://schemas.microsoft.com/office/drawing/2014/main" id="{04289474-4FAD-C546-ACA9-C6AB16D79861}"/>
                  </a:ext>
                </a:extLst>
              </p:cNvPr>
              <p:cNvSpPr txBox="1"/>
              <p:nvPr/>
            </p:nvSpPr>
            <p:spPr>
              <a:xfrm>
                <a:off x="7844844" y="1535054"/>
                <a:ext cx="61901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𝑛𝑜𝑖𝑠𝑒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76" name="文本框 75">
                <a:extLst>
                  <a:ext uri="{FF2B5EF4-FFF2-40B4-BE49-F238E27FC236}">
                    <a16:creationId xmlns:a16="http://schemas.microsoft.com/office/drawing/2014/main" id="{04289474-4FAD-C546-ACA9-C6AB16D798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4844" y="1535054"/>
                <a:ext cx="619016" cy="276999"/>
              </a:xfrm>
              <a:prstGeom prst="rect">
                <a:avLst/>
              </a:prstGeom>
              <a:blipFill>
                <a:blip r:embed="rId5"/>
                <a:stretch>
                  <a:fillRect l="-12245" r="-42857" b="-86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矩形 47">
            <a:extLst>
              <a:ext uri="{FF2B5EF4-FFF2-40B4-BE49-F238E27FC236}">
                <a16:creationId xmlns:a16="http://schemas.microsoft.com/office/drawing/2014/main" id="{9FB62F90-A2EC-E841-823D-C6E3C10F66E8}"/>
              </a:ext>
            </a:extLst>
          </p:cNvPr>
          <p:cNvSpPr/>
          <p:nvPr/>
        </p:nvSpPr>
        <p:spPr>
          <a:xfrm>
            <a:off x="3140474" y="2484699"/>
            <a:ext cx="1055077" cy="39858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z_0</a:t>
            </a:r>
            <a:endParaRPr kumimoji="1" lang="zh-CN" altLang="en-US" dirty="0"/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0D932AB6-3C9E-6A48-A272-2104027BD8B3}"/>
              </a:ext>
            </a:extLst>
          </p:cNvPr>
          <p:cNvSpPr/>
          <p:nvPr/>
        </p:nvSpPr>
        <p:spPr>
          <a:xfrm>
            <a:off x="3140474" y="2883284"/>
            <a:ext cx="1055077" cy="39858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z_1</a:t>
            </a:r>
            <a:endParaRPr kumimoji="1" lang="zh-CN" altLang="en-US" dirty="0"/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280681EE-2BBA-664D-937B-56FF08DC399B}"/>
              </a:ext>
            </a:extLst>
          </p:cNvPr>
          <p:cNvSpPr/>
          <p:nvPr/>
        </p:nvSpPr>
        <p:spPr>
          <a:xfrm>
            <a:off x="3140474" y="3281869"/>
            <a:ext cx="1055077" cy="39858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…</a:t>
            </a:r>
            <a:endParaRPr kumimoji="1" lang="zh-CN" altLang="en-US" dirty="0"/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61EC32D5-957C-EE4D-80EE-37B4085B2119}"/>
              </a:ext>
            </a:extLst>
          </p:cNvPr>
          <p:cNvSpPr/>
          <p:nvPr/>
        </p:nvSpPr>
        <p:spPr>
          <a:xfrm>
            <a:off x="3140473" y="3680454"/>
            <a:ext cx="1055077" cy="39858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 err="1"/>
              <a:t>z_n</a:t>
            </a:r>
            <a:endParaRPr kumimoji="1" lang="zh-CN" altLang="en-US" dirty="0"/>
          </a:p>
        </p:txBody>
      </p:sp>
      <p:cxnSp>
        <p:nvCxnSpPr>
          <p:cNvPr id="63" name="直线箭头连接符 62">
            <a:extLst>
              <a:ext uri="{FF2B5EF4-FFF2-40B4-BE49-F238E27FC236}">
                <a16:creationId xmlns:a16="http://schemas.microsoft.com/office/drawing/2014/main" id="{3E54E97B-DD4A-E14B-9BB4-7FEAB20C9ADB}"/>
              </a:ext>
            </a:extLst>
          </p:cNvPr>
          <p:cNvCxnSpPr>
            <a:cxnSpLocks/>
          </p:cNvCxnSpPr>
          <p:nvPr/>
        </p:nvCxnSpPr>
        <p:spPr>
          <a:xfrm>
            <a:off x="4224211" y="3301588"/>
            <a:ext cx="530819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线箭头连接符 63">
            <a:extLst>
              <a:ext uri="{FF2B5EF4-FFF2-40B4-BE49-F238E27FC236}">
                <a16:creationId xmlns:a16="http://schemas.microsoft.com/office/drawing/2014/main" id="{DF68CD15-9562-2F45-8863-149E2BA9C9CD}"/>
              </a:ext>
            </a:extLst>
          </p:cNvPr>
          <p:cNvCxnSpPr>
            <a:cxnSpLocks/>
          </p:cNvCxnSpPr>
          <p:nvPr/>
        </p:nvCxnSpPr>
        <p:spPr>
          <a:xfrm>
            <a:off x="4755030" y="1791943"/>
            <a:ext cx="0" cy="1517046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梯形 70">
            <a:extLst>
              <a:ext uri="{FF2B5EF4-FFF2-40B4-BE49-F238E27FC236}">
                <a16:creationId xmlns:a16="http://schemas.microsoft.com/office/drawing/2014/main" id="{2A32C481-8562-0D45-A9AF-FFB8127FB4C8}"/>
              </a:ext>
            </a:extLst>
          </p:cNvPr>
          <p:cNvSpPr/>
          <p:nvPr/>
        </p:nvSpPr>
        <p:spPr>
          <a:xfrm rot="5400000">
            <a:off x="5965389" y="1137544"/>
            <a:ext cx="1072055" cy="1003939"/>
          </a:xfrm>
          <a:prstGeom prst="trapezoid">
            <a:avLst>
              <a:gd name="adj" fmla="val 24421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72" name="直线箭头连接符 71">
            <a:extLst>
              <a:ext uri="{FF2B5EF4-FFF2-40B4-BE49-F238E27FC236}">
                <a16:creationId xmlns:a16="http://schemas.microsoft.com/office/drawing/2014/main" id="{A7CDD872-8686-044D-BD83-92EE0D1E8E9C}"/>
              </a:ext>
            </a:extLst>
          </p:cNvPr>
          <p:cNvCxnSpPr>
            <a:cxnSpLocks/>
          </p:cNvCxnSpPr>
          <p:nvPr/>
        </p:nvCxnSpPr>
        <p:spPr>
          <a:xfrm>
            <a:off x="4913802" y="1602517"/>
            <a:ext cx="1040523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文本框 72">
            <a:extLst>
              <a:ext uri="{FF2B5EF4-FFF2-40B4-BE49-F238E27FC236}">
                <a16:creationId xmlns:a16="http://schemas.microsoft.com/office/drawing/2014/main" id="{8373D732-921B-2F4B-A9FF-1280C1E075A3}"/>
              </a:ext>
            </a:extLst>
          </p:cNvPr>
          <p:cNvSpPr txBox="1"/>
          <p:nvPr/>
        </p:nvSpPr>
        <p:spPr>
          <a:xfrm>
            <a:off x="5967530" y="1478127"/>
            <a:ext cx="1035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diffusion</a:t>
            </a:r>
            <a:endParaRPr kumimoji="1" lang="zh-CN" altLang="en-US" dirty="0"/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id="{0D3D7ADA-7179-7242-9294-E361B195E579}"/>
              </a:ext>
            </a:extLst>
          </p:cNvPr>
          <p:cNvSpPr/>
          <p:nvPr/>
        </p:nvSpPr>
        <p:spPr>
          <a:xfrm>
            <a:off x="4593030" y="1431110"/>
            <a:ext cx="324000" cy="3240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79" name="直线箭头连接符 78">
            <a:extLst>
              <a:ext uri="{FF2B5EF4-FFF2-40B4-BE49-F238E27FC236}">
                <a16:creationId xmlns:a16="http://schemas.microsoft.com/office/drawing/2014/main" id="{A2BAAFA1-4A9E-AD4B-93F1-804C846C64DF}"/>
              </a:ext>
            </a:extLst>
          </p:cNvPr>
          <p:cNvCxnSpPr>
            <a:cxnSpLocks/>
            <a:stCxn id="37" idx="2"/>
            <a:endCxn id="37" idx="6"/>
          </p:cNvCxnSpPr>
          <p:nvPr/>
        </p:nvCxnSpPr>
        <p:spPr>
          <a:xfrm>
            <a:off x="4593030" y="1593110"/>
            <a:ext cx="324000" cy="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线箭头连接符 83">
            <a:extLst>
              <a:ext uri="{FF2B5EF4-FFF2-40B4-BE49-F238E27FC236}">
                <a16:creationId xmlns:a16="http://schemas.microsoft.com/office/drawing/2014/main" id="{AC9580B9-AD1C-9B49-AE0B-7FC5BCCAB6F6}"/>
              </a:ext>
            </a:extLst>
          </p:cNvPr>
          <p:cNvCxnSpPr>
            <a:cxnSpLocks/>
          </p:cNvCxnSpPr>
          <p:nvPr/>
        </p:nvCxnSpPr>
        <p:spPr>
          <a:xfrm>
            <a:off x="4757153" y="1438505"/>
            <a:ext cx="0" cy="297859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线箭头连接符 84">
            <a:extLst>
              <a:ext uri="{FF2B5EF4-FFF2-40B4-BE49-F238E27FC236}">
                <a16:creationId xmlns:a16="http://schemas.microsoft.com/office/drawing/2014/main" id="{C31F871A-A6B6-DD47-A574-3DB9BEE85FA2}"/>
              </a:ext>
            </a:extLst>
          </p:cNvPr>
          <p:cNvCxnSpPr>
            <a:cxnSpLocks/>
          </p:cNvCxnSpPr>
          <p:nvPr/>
        </p:nvCxnSpPr>
        <p:spPr>
          <a:xfrm>
            <a:off x="2297724" y="403782"/>
            <a:ext cx="6935151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线箭头连接符 87">
            <a:extLst>
              <a:ext uri="{FF2B5EF4-FFF2-40B4-BE49-F238E27FC236}">
                <a16:creationId xmlns:a16="http://schemas.microsoft.com/office/drawing/2014/main" id="{897A7BB1-507B-7B43-BE4A-20873EA70889}"/>
              </a:ext>
            </a:extLst>
          </p:cNvPr>
          <p:cNvCxnSpPr>
            <a:cxnSpLocks/>
            <a:endCxn id="24" idx="0"/>
          </p:cNvCxnSpPr>
          <p:nvPr/>
        </p:nvCxnSpPr>
        <p:spPr>
          <a:xfrm>
            <a:off x="2297724" y="403782"/>
            <a:ext cx="0" cy="391699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线箭头连接符 90">
            <a:extLst>
              <a:ext uri="{FF2B5EF4-FFF2-40B4-BE49-F238E27FC236}">
                <a16:creationId xmlns:a16="http://schemas.microsoft.com/office/drawing/2014/main" id="{F3DC7552-7855-7540-800B-0DD8608D80E0}"/>
              </a:ext>
            </a:extLst>
          </p:cNvPr>
          <p:cNvCxnSpPr>
            <a:cxnSpLocks/>
          </p:cNvCxnSpPr>
          <p:nvPr/>
        </p:nvCxnSpPr>
        <p:spPr>
          <a:xfrm>
            <a:off x="9232875" y="403782"/>
            <a:ext cx="0" cy="1034723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椭圆 95">
            <a:extLst>
              <a:ext uri="{FF2B5EF4-FFF2-40B4-BE49-F238E27FC236}">
                <a16:creationId xmlns:a16="http://schemas.microsoft.com/office/drawing/2014/main" id="{C9094BE5-2982-D04F-9C80-DCB0224CEEA2}"/>
              </a:ext>
            </a:extLst>
          </p:cNvPr>
          <p:cNvSpPr/>
          <p:nvPr/>
        </p:nvSpPr>
        <p:spPr>
          <a:xfrm>
            <a:off x="9096593" y="1517903"/>
            <a:ext cx="324000" cy="3240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97" name="直线箭头连接符 96">
            <a:extLst>
              <a:ext uri="{FF2B5EF4-FFF2-40B4-BE49-F238E27FC236}">
                <a16:creationId xmlns:a16="http://schemas.microsoft.com/office/drawing/2014/main" id="{B990C908-738F-B747-BCED-89665F4F9722}"/>
              </a:ext>
            </a:extLst>
          </p:cNvPr>
          <p:cNvCxnSpPr>
            <a:cxnSpLocks/>
            <a:stCxn id="96" idx="2"/>
            <a:endCxn id="96" idx="6"/>
          </p:cNvCxnSpPr>
          <p:nvPr/>
        </p:nvCxnSpPr>
        <p:spPr>
          <a:xfrm>
            <a:off x="9096593" y="1679903"/>
            <a:ext cx="324000" cy="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线箭头连接符 100">
            <a:extLst>
              <a:ext uri="{FF2B5EF4-FFF2-40B4-BE49-F238E27FC236}">
                <a16:creationId xmlns:a16="http://schemas.microsoft.com/office/drawing/2014/main" id="{28CEC663-C8D9-5843-B220-2E0941235E08}"/>
              </a:ext>
            </a:extLst>
          </p:cNvPr>
          <p:cNvCxnSpPr>
            <a:cxnSpLocks/>
            <a:endCxn id="96" idx="2"/>
          </p:cNvCxnSpPr>
          <p:nvPr/>
        </p:nvCxnSpPr>
        <p:spPr>
          <a:xfrm>
            <a:off x="8705491" y="1679903"/>
            <a:ext cx="39110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线箭头连接符 102">
            <a:extLst>
              <a:ext uri="{FF2B5EF4-FFF2-40B4-BE49-F238E27FC236}">
                <a16:creationId xmlns:a16="http://schemas.microsoft.com/office/drawing/2014/main" id="{6094CF1C-4081-B149-AB71-83E28D8D5160}"/>
              </a:ext>
            </a:extLst>
          </p:cNvPr>
          <p:cNvCxnSpPr>
            <a:cxnSpLocks/>
          </p:cNvCxnSpPr>
          <p:nvPr/>
        </p:nvCxnSpPr>
        <p:spPr>
          <a:xfrm>
            <a:off x="9268044" y="1872459"/>
            <a:ext cx="0" cy="517362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矩形 103">
                <a:extLst>
                  <a:ext uri="{FF2B5EF4-FFF2-40B4-BE49-F238E27FC236}">
                    <a16:creationId xmlns:a16="http://schemas.microsoft.com/office/drawing/2014/main" id="{26C65A37-FEE9-4C49-9EA3-2B0116BA21ED}"/>
                  </a:ext>
                </a:extLst>
              </p:cNvPr>
              <p:cNvSpPr/>
              <p:nvPr/>
            </p:nvSpPr>
            <p:spPr>
              <a:xfrm>
                <a:off x="8452318" y="2484699"/>
                <a:ext cx="1561114" cy="39858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/>
                  <a:t>noise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1(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−1)</m:t>
                        </m:r>
                      </m:sub>
                    </m:sSub>
                  </m:oMath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04" name="矩形 103">
                <a:extLst>
                  <a:ext uri="{FF2B5EF4-FFF2-40B4-BE49-F238E27FC236}">
                    <a16:creationId xmlns:a16="http://schemas.microsoft.com/office/drawing/2014/main" id="{26C65A37-FEE9-4C49-9EA3-2B0116BA21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2318" y="2484699"/>
                <a:ext cx="1561114" cy="398585"/>
              </a:xfrm>
              <a:prstGeom prst="rect">
                <a:avLst/>
              </a:prstGeom>
              <a:blipFill>
                <a:blip r:embed="rId6"/>
                <a:stretch>
                  <a:fillRect t="-6061" b="-121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矩形 104">
                <a:extLst>
                  <a:ext uri="{FF2B5EF4-FFF2-40B4-BE49-F238E27FC236}">
                    <a16:creationId xmlns:a16="http://schemas.microsoft.com/office/drawing/2014/main" id="{11F0117B-E42C-3C4A-A405-70D105716B30}"/>
                  </a:ext>
                </a:extLst>
              </p:cNvPr>
              <p:cNvSpPr/>
              <p:nvPr/>
            </p:nvSpPr>
            <p:spPr>
              <a:xfrm>
                <a:off x="8452318" y="2883284"/>
                <a:ext cx="1561114" cy="39858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/>
                  <a:t>noise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2(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−1)</m:t>
                        </m:r>
                      </m:sub>
                    </m:sSub>
                  </m:oMath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05" name="矩形 104">
                <a:extLst>
                  <a:ext uri="{FF2B5EF4-FFF2-40B4-BE49-F238E27FC236}">
                    <a16:creationId xmlns:a16="http://schemas.microsoft.com/office/drawing/2014/main" id="{11F0117B-E42C-3C4A-A405-70D105716B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2318" y="2883284"/>
                <a:ext cx="1561114" cy="398585"/>
              </a:xfrm>
              <a:prstGeom prst="rect">
                <a:avLst/>
              </a:prstGeom>
              <a:blipFill>
                <a:blip r:embed="rId7"/>
                <a:stretch>
                  <a:fillRect t="-3030" b="-151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6" name="矩形 105">
            <a:extLst>
              <a:ext uri="{FF2B5EF4-FFF2-40B4-BE49-F238E27FC236}">
                <a16:creationId xmlns:a16="http://schemas.microsoft.com/office/drawing/2014/main" id="{92C0F0AD-4CC3-FA42-927A-210E10FA2B04}"/>
              </a:ext>
            </a:extLst>
          </p:cNvPr>
          <p:cNvSpPr/>
          <p:nvPr/>
        </p:nvSpPr>
        <p:spPr>
          <a:xfrm>
            <a:off x="8452318" y="3281869"/>
            <a:ext cx="1561114" cy="39858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…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矩形 106">
                <a:extLst>
                  <a:ext uri="{FF2B5EF4-FFF2-40B4-BE49-F238E27FC236}">
                    <a16:creationId xmlns:a16="http://schemas.microsoft.com/office/drawing/2014/main" id="{6895344E-7C13-984B-BF61-EA009C389529}"/>
                  </a:ext>
                </a:extLst>
              </p:cNvPr>
              <p:cNvSpPr/>
              <p:nvPr/>
            </p:nvSpPr>
            <p:spPr>
              <a:xfrm>
                <a:off x="8452317" y="3680454"/>
                <a:ext cx="1561114" cy="39858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/>
                  <a:t>noise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−1)</m:t>
                        </m:r>
                      </m:sub>
                    </m:sSub>
                  </m:oMath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07" name="矩形 106">
                <a:extLst>
                  <a:ext uri="{FF2B5EF4-FFF2-40B4-BE49-F238E27FC236}">
                    <a16:creationId xmlns:a16="http://schemas.microsoft.com/office/drawing/2014/main" id="{6895344E-7C13-984B-BF61-EA009C3895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2317" y="3680454"/>
                <a:ext cx="1561114" cy="398585"/>
              </a:xfrm>
              <a:prstGeom prst="rect">
                <a:avLst/>
              </a:prstGeom>
              <a:blipFill>
                <a:blip r:embed="rId8"/>
                <a:stretch>
                  <a:fillRect t="-3030" b="-121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7" name="直线箭头连接符 116">
            <a:extLst>
              <a:ext uri="{FF2B5EF4-FFF2-40B4-BE49-F238E27FC236}">
                <a16:creationId xmlns:a16="http://schemas.microsoft.com/office/drawing/2014/main" id="{960B6502-1D56-1946-909C-9AE190710CBF}"/>
              </a:ext>
            </a:extLst>
          </p:cNvPr>
          <p:cNvCxnSpPr>
            <a:cxnSpLocks/>
          </p:cNvCxnSpPr>
          <p:nvPr/>
        </p:nvCxnSpPr>
        <p:spPr>
          <a:xfrm>
            <a:off x="9232876" y="4079039"/>
            <a:ext cx="0" cy="391699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直线箭头连接符 117">
            <a:extLst>
              <a:ext uri="{FF2B5EF4-FFF2-40B4-BE49-F238E27FC236}">
                <a16:creationId xmlns:a16="http://schemas.microsoft.com/office/drawing/2014/main" id="{95C2F469-6958-5442-8F0A-0159B9A3BF5B}"/>
              </a:ext>
            </a:extLst>
          </p:cNvPr>
          <p:cNvCxnSpPr>
            <a:cxnSpLocks/>
          </p:cNvCxnSpPr>
          <p:nvPr/>
        </p:nvCxnSpPr>
        <p:spPr>
          <a:xfrm>
            <a:off x="2046999" y="4475935"/>
            <a:ext cx="7185876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直线箭头连接符 118">
            <a:extLst>
              <a:ext uri="{FF2B5EF4-FFF2-40B4-BE49-F238E27FC236}">
                <a16:creationId xmlns:a16="http://schemas.microsoft.com/office/drawing/2014/main" id="{74DEF7B8-69E3-8D48-AD32-51AD30EF346D}"/>
              </a:ext>
            </a:extLst>
          </p:cNvPr>
          <p:cNvCxnSpPr>
            <a:cxnSpLocks/>
          </p:cNvCxnSpPr>
          <p:nvPr/>
        </p:nvCxnSpPr>
        <p:spPr>
          <a:xfrm>
            <a:off x="2046999" y="2422410"/>
            <a:ext cx="0" cy="2048328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文本框 121">
            <a:extLst>
              <a:ext uri="{FF2B5EF4-FFF2-40B4-BE49-F238E27FC236}">
                <a16:creationId xmlns:a16="http://schemas.microsoft.com/office/drawing/2014/main" id="{E414E262-2D86-2D4D-B73F-FC65CA67A02C}"/>
              </a:ext>
            </a:extLst>
          </p:cNvPr>
          <p:cNvSpPr txBox="1"/>
          <p:nvPr/>
        </p:nvSpPr>
        <p:spPr>
          <a:xfrm>
            <a:off x="5116508" y="4104005"/>
            <a:ext cx="635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loop</a:t>
            </a:r>
            <a:endParaRPr kumimoji="1" lang="zh-CN" altLang="en-US" dirty="0"/>
          </a:p>
        </p:txBody>
      </p:sp>
      <p:sp>
        <p:nvSpPr>
          <p:cNvPr id="123" name="文本框 122">
            <a:extLst>
              <a:ext uri="{FF2B5EF4-FFF2-40B4-BE49-F238E27FC236}">
                <a16:creationId xmlns:a16="http://schemas.microsoft.com/office/drawing/2014/main" id="{9BC7C9E4-AB9D-0743-B67B-A4577260EC0B}"/>
              </a:ext>
            </a:extLst>
          </p:cNvPr>
          <p:cNvSpPr txBox="1"/>
          <p:nvPr/>
        </p:nvSpPr>
        <p:spPr>
          <a:xfrm>
            <a:off x="5130189" y="57439"/>
            <a:ext cx="635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loop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5E7D45B5-8450-BD4D-A015-B11789009B4A}"/>
                  </a:ext>
                </a:extLst>
              </p:cNvPr>
              <p:cNvSpPr txBox="1"/>
              <p:nvPr/>
            </p:nvSpPr>
            <p:spPr>
              <a:xfrm>
                <a:off x="2699399" y="3017150"/>
                <a:ext cx="22454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𝜙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5E7D45B5-8450-BD4D-A015-B11789009B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9399" y="3017150"/>
                <a:ext cx="224549" cy="276999"/>
              </a:xfrm>
              <a:prstGeom prst="rect">
                <a:avLst/>
              </a:prstGeom>
              <a:blipFill>
                <a:blip r:embed="rId9"/>
                <a:stretch>
                  <a:fillRect l="-33333" r="-27778" b="-318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282723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线箭头连接符 7">
            <a:extLst>
              <a:ext uri="{FF2B5EF4-FFF2-40B4-BE49-F238E27FC236}">
                <a16:creationId xmlns:a16="http://schemas.microsoft.com/office/drawing/2014/main" id="{ECE06988-7344-F648-9158-B95975EF506C}"/>
              </a:ext>
            </a:extLst>
          </p:cNvPr>
          <p:cNvCxnSpPr>
            <a:cxnSpLocks/>
            <a:stCxn id="39" idx="3"/>
            <a:endCxn id="88" idx="1"/>
          </p:cNvCxnSpPr>
          <p:nvPr/>
        </p:nvCxnSpPr>
        <p:spPr>
          <a:xfrm flipV="1">
            <a:off x="3107917" y="1767084"/>
            <a:ext cx="1688869" cy="322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梯形 8">
            <a:extLst>
              <a:ext uri="{FF2B5EF4-FFF2-40B4-BE49-F238E27FC236}">
                <a16:creationId xmlns:a16="http://schemas.microsoft.com/office/drawing/2014/main" id="{12CB4C1B-2C94-A94D-B920-2651CC255E7F}"/>
              </a:ext>
            </a:extLst>
          </p:cNvPr>
          <p:cNvSpPr/>
          <p:nvPr/>
        </p:nvSpPr>
        <p:spPr>
          <a:xfrm rot="5400000">
            <a:off x="4620592" y="1292664"/>
            <a:ext cx="1316380" cy="948840"/>
          </a:xfrm>
          <a:prstGeom prst="trapezoid">
            <a:avLst>
              <a:gd name="adj" fmla="val 32595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cxnSp>
        <p:nvCxnSpPr>
          <p:cNvPr id="11" name="直线箭头连接符 10">
            <a:extLst>
              <a:ext uri="{FF2B5EF4-FFF2-40B4-BE49-F238E27FC236}">
                <a16:creationId xmlns:a16="http://schemas.microsoft.com/office/drawing/2014/main" id="{EC84A33E-DF59-744C-BA04-F1C1AB452ED9}"/>
              </a:ext>
            </a:extLst>
          </p:cNvPr>
          <p:cNvCxnSpPr>
            <a:cxnSpLocks/>
          </p:cNvCxnSpPr>
          <p:nvPr/>
        </p:nvCxnSpPr>
        <p:spPr>
          <a:xfrm>
            <a:off x="5753202" y="1767084"/>
            <a:ext cx="1040523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F0CB2E3C-4789-ED49-9C12-DFC8B67A725A}"/>
              </a:ext>
            </a:extLst>
          </p:cNvPr>
          <p:cNvSpPr txBox="1"/>
          <p:nvPr/>
        </p:nvSpPr>
        <p:spPr>
          <a:xfrm>
            <a:off x="6793725" y="1582418"/>
            <a:ext cx="2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z</a:t>
            </a:r>
            <a:endParaRPr kumimoji="1" lang="zh-CN" altLang="en-US" dirty="0"/>
          </a:p>
        </p:txBody>
      </p:sp>
      <p:cxnSp>
        <p:nvCxnSpPr>
          <p:cNvPr id="17" name="直线箭头连接符 16">
            <a:extLst>
              <a:ext uri="{FF2B5EF4-FFF2-40B4-BE49-F238E27FC236}">
                <a16:creationId xmlns:a16="http://schemas.microsoft.com/office/drawing/2014/main" id="{AB718779-D684-7E44-98B3-A6E672EEE7A7}"/>
              </a:ext>
            </a:extLst>
          </p:cNvPr>
          <p:cNvCxnSpPr>
            <a:cxnSpLocks/>
            <a:stCxn id="26" idx="3"/>
          </p:cNvCxnSpPr>
          <p:nvPr/>
        </p:nvCxnSpPr>
        <p:spPr>
          <a:xfrm>
            <a:off x="2928627" y="4038551"/>
            <a:ext cx="1262573" cy="45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梯形 18">
            <a:extLst>
              <a:ext uri="{FF2B5EF4-FFF2-40B4-BE49-F238E27FC236}">
                <a16:creationId xmlns:a16="http://schemas.microsoft.com/office/drawing/2014/main" id="{CDF4EEF4-D878-2649-8B49-9270EAEF569C}"/>
              </a:ext>
            </a:extLst>
          </p:cNvPr>
          <p:cNvSpPr/>
          <p:nvPr/>
        </p:nvSpPr>
        <p:spPr>
          <a:xfrm rot="5400000">
            <a:off x="8456972" y="3426659"/>
            <a:ext cx="1072055" cy="1003939"/>
          </a:xfrm>
          <a:prstGeom prst="trapezoid">
            <a:avLst>
              <a:gd name="adj" fmla="val 24421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B4DB488B-2E4A-A94F-B2EA-ACADB294F088}"/>
              </a:ext>
            </a:extLst>
          </p:cNvPr>
          <p:cNvSpPr/>
          <p:nvPr/>
        </p:nvSpPr>
        <p:spPr>
          <a:xfrm>
            <a:off x="1873550" y="3042088"/>
            <a:ext cx="1055077" cy="39858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x_0</a:t>
            </a:r>
            <a:endParaRPr kumimoji="1" lang="zh-CN" altLang="en-US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62FEC99E-50C6-F143-AB3A-1ACF39F1DD91}"/>
              </a:ext>
            </a:extLst>
          </p:cNvPr>
          <p:cNvSpPr/>
          <p:nvPr/>
        </p:nvSpPr>
        <p:spPr>
          <a:xfrm>
            <a:off x="1873550" y="3440673"/>
            <a:ext cx="1055077" cy="39858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x_1</a:t>
            </a:r>
            <a:endParaRPr kumimoji="1" lang="zh-CN" altLang="en-US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599CE0D5-174E-5747-957A-097A608394E6}"/>
              </a:ext>
            </a:extLst>
          </p:cNvPr>
          <p:cNvSpPr/>
          <p:nvPr/>
        </p:nvSpPr>
        <p:spPr>
          <a:xfrm>
            <a:off x="1873550" y="3839258"/>
            <a:ext cx="1055077" cy="39858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…</a:t>
            </a:r>
            <a:endParaRPr kumimoji="1" lang="zh-CN" altLang="en-US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F5C65F15-8FD7-B146-8914-9C32146A57A7}"/>
              </a:ext>
            </a:extLst>
          </p:cNvPr>
          <p:cNvSpPr/>
          <p:nvPr/>
        </p:nvSpPr>
        <p:spPr>
          <a:xfrm>
            <a:off x="1873549" y="4237843"/>
            <a:ext cx="1055077" cy="39858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 err="1"/>
              <a:t>x_n</a:t>
            </a:r>
            <a:endParaRPr kumimoji="1" lang="zh-CN" altLang="en-US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FF1CC099-D3CA-D948-9BE4-8FB1C31AAF76}"/>
              </a:ext>
            </a:extLst>
          </p:cNvPr>
          <p:cNvSpPr/>
          <p:nvPr/>
        </p:nvSpPr>
        <p:spPr>
          <a:xfrm>
            <a:off x="4219865" y="3071740"/>
            <a:ext cx="1055077" cy="39858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x_0t</a:t>
            </a:r>
            <a:endParaRPr kumimoji="1" lang="zh-CN" altLang="en-US" dirty="0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E48C5399-B700-3442-86E7-8D782FBBE6B2}"/>
              </a:ext>
            </a:extLst>
          </p:cNvPr>
          <p:cNvSpPr/>
          <p:nvPr/>
        </p:nvSpPr>
        <p:spPr>
          <a:xfrm>
            <a:off x="4219865" y="3470325"/>
            <a:ext cx="1055077" cy="39858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x_1t</a:t>
            </a:r>
            <a:endParaRPr kumimoji="1" lang="zh-CN" altLang="en-US" dirty="0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B5A66EFE-293E-BD47-B945-971741BF0D41}"/>
              </a:ext>
            </a:extLst>
          </p:cNvPr>
          <p:cNvSpPr/>
          <p:nvPr/>
        </p:nvSpPr>
        <p:spPr>
          <a:xfrm>
            <a:off x="4219865" y="3868910"/>
            <a:ext cx="1055077" cy="39858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…</a:t>
            </a:r>
            <a:endParaRPr kumimoji="1" lang="zh-CN" altLang="en-US" dirty="0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E9CFB48A-DBA1-1B4B-A4E3-0A41FC7AB11F}"/>
              </a:ext>
            </a:extLst>
          </p:cNvPr>
          <p:cNvSpPr/>
          <p:nvPr/>
        </p:nvSpPr>
        <p:spPr>
          <a:xfrm>
            <a:off x="4219864" y="4267495"/>
            <a:ext cx="1055077" cy="39858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 err="1"/>
              <a:t>x_nt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4BFED977-FE37-8445-A088-8A1DD7C0B92B}"/>
                  </a:ext>
                </a:extLst>
              </p:cNvPr>
              <p:cNvSpPr txBox="1"/>
              <p:nvPr/>
            </p:nvSpPr>
            <p:spPr>
              <a:xfrm>
                <a:off x="2895617" y="3673514"/>
                <a:ext cx="13199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dirty="0"/>
                  <a:t>noise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𝑟𝑎𝑛𝑑</m:t>
                        </m:r>
                      </m:sub>
                    </m:sSub>
                  </m:oMath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4BFED977-FE37-8445-A088-8A1DD7C0B9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5617" y="3673514"/>
                <a:ext cx="1319913" cy="369332"/>
              </a:xfrm>
              <a:prstGeom prst="rect">
                <a:avLst/>
              </a:prstGeom>
              <a:blipFill>
                <a:blip r:embed="rId2"/>
                <a:stretch>
                  <a:fillRect l="-3846" t="-3333" b="-2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直线箭头连接符 32">
            <a:extLst>
              <a:ext uri="{FF2B5EF4-FFF2-40B4-BE49-F238E27FC236}">
                <a16:creationId xmlns:a16="http://schemas.microsoft.com/office/drawing/2014/main" id="{08C496E4-54DB-6243-8C89-5AA869A1E70B}"/>
              </a:ext>
            </a:extLst>
          </p:cNvPr>
          <p:cNvCxnSpPr>
            <a:cxnSpLocks/>
          </p:cNvCxnSpPr>
          <p:nvPr/>
        </p:nvCxnSpPr>
        <p:spPr>
          <a:xfrm>
            <a:off x="5270708" y="4043119"/>
            <a:ext cx="1040523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线箭头连接符 34">
            <a:extLst>
              <a:ext uri="{FF2B5EF4-FFF2-40B4-BE49-F238E27FC236}">
                <a16:creationId xmlns:a16="http://schemas.microsoft.com/office/drawing/2014/main" id="{80A643FE-AC45-2847-B1BD-9E91B28D0CE1}"/>
              </a:ext>
            </a:extLst>
          </p:cNvPr>
          <p:cNvCxnSpPr>
            <a:cxnSpLocks/>
          </p:cNvCxnSpPr>
          <p:nvPr/>
        </p:nvCxnSpPr>
        <p:spPr>
          <a:xfrm>
            <a:off x="2724734" y="5470577"/>
            <a:ext cx="3884253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线箭头连接符 37">
            <a:extLst>
              <a:ext uri="{FF2B5EF4-FFF2-40B4-BE49-F238E27FC236}">
                <a16:creationId xmlns:a16="http://schemas.microsoft.com/office/drawing/2014/main" id="{F7AA3053-0BB1-E842-9F33-4BD57F1477CB}"/>
              </a:ext>
            </a:extLst>
          </p:cNvPr>
          <p:cNvCxnSpPr>
            <a:cxnSpLocks/>
          </p:cNvCxnSpPr>
          <p:nvPr/>
        </p:nvCxnSpPr>
        <p:spPr>
          <a:xfrm>
            <a:off x="6608987" y="4666080"/>
            <a:ext cx="0" cy="802525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线箭头连接符 39">
            <a:extLst>
              <a:ext uri="{FF2B5EF4-FFF2-40B4-BE49-F238E27FC236}">
                <a16:creationId xmlns:a16="http://schemas.microsoft.com/office/drawing/2014/main" id="{DE3FAE25-3E3F-0140-8365-00CBD8C167BE}"/>
              </a:ext>
            </a:extLst>
          </p:cNvPr>
          <p:cNvCxnSpPr>
            <a:cxnSpLocks/>
          </p:cNvCxnSpPr>
          <p:nvPr/>
        </p:nvCxnSpPr>
        <p:spPr>
          <a:xfrm>
            <a:off x="2712906" y="5757848"/>
            <a:ext cx="4068991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线箭头连接符 40">
            <a:extLst>
              <a:ext uri="{FF2B5EF4-FFF2-40B4-BE49-F238E27FC236}">
                <a16:creationId xmlns:a16="http://schemas.microsoft.com/office/drawing/2014/main" id="{BFD7D996-4500-4B4B-B22C-553956168E83}"/>
              </a:ext>
            </a:extLst>
          </p:cNvPr>
          <p:cNvCxnSpPr>
            <a:cxnSpLocks/>
          </p:cNvCxnSpPr>
          <p:nvPr/>
        </p:nvCxnSpPr>
        <p:spPr>
          <a:xfrm flipH="1">
            <a:off x="6781897" y="4664108"/>
            <a:ext cx="11828" cy="1093740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线箭头连接符 48">
            <a:extLst>
              <a:ext uri="{FF2B5EF4-FFF2-40B4-BE49-F238E27FC236}">
                <a16:creationId xmlns:a16="http://schemas.microsoft.com/office/drawing/2014/main" id="{FC45A597-ECC5-FF41-87FE-2090B7165064}"/>
              </a:ext>
            </a:extLst>
          </p:cNvPr>
          <p:cNvCxnSpPr>
            <a:cxnSpLocks/>
          </p:cNvCxnSpPr>
          <p:nvPr/>
        </p:nvCxnSpPr>
        <p:spPr>
          <a:xfrm>
            <a:off x="2665034" y="6358019"/>
            <a:ext cx="4419155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线箭头连接符 50">
            <a:extLst>
              <a:ext uri="{FF2B5EF4-FFF2-40B4-BE49-F238E27FC236}">
                <a16:creationId xmlns:a16="http://schemas.microsoft.com/office/drawing/2014/main" id="{6CF263D0-F164-1944-8FF9-409A571D3661}"/>
              </a:ext>
            </a:extLst>
          </p:cNvPr>
          <p:cNvCxnSpPr>
            <a:cxnSpLocks/>
          </p:cNvCxnSpPr>
          <p:nvPr/>
        </p:nvCxnSpPr>
        <p:spPr>
          <a:xfrm>
            <a:off x="7072361" y="4664108"/>
            <a:ext cx="0" cy="1675096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 53">
            <a:extLst>
              <a:ext uri="{FF2B5EF4-FFF2-40B4-BE49-F238E27FC236}">
                <a16:creationId xmlns:a16="http://schemas.microsoft.com/office/drawing/2014/main" id="{A3FB1660-BABA-134A-87C2-A5EA2860EBD4}"/>
              </a:ext>
            </a:extLst>
          </p:cNvPr>
          <p:cNvSpPr/>
          <p:nvPr/>
        </p:nvSpPr>
        <p:spPr>
          <a:xfrm>
            <a:off x="6344128" y="3042088"/>
            <a:ext cx="1055077" cy="39858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x_0t, z_0</a:t>
            </a:r>
            <a:endParaRPr kumimoji="1" lang="zh-CN" altLang="en-US" dirty="0"/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B5BF9810-9CA2-AB46-876A-0A819623BF4D}"/>
              </a:ext>
            </a:extLst>
          </p:cNvPr>
          <p:cNvSpPr/>
          <p:nvPr/>
        </p:nvSpPr>
        <p:spPr>
          <a:xfrm>
            <a:off x="6344128" y="3440673"/>
            <a:ext cx="1055077" cy="39858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x_1t, z_1</a:t>
            </a:r>
            <a:endParaRPr kumimoji="1" lang="zh-CN" altLang="en-US" dirty="0"/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D8AFDD05-4357-8547-B901-EFEB5DFCC21D}"/>
              </a:ext>
            </a:extLst>
          </p:cNvPr>
          <p:cNvSpPr/>
          <p:nvPr/>
        </p:nvSpPr>
        <p:spPr>
          <a:xfrm>
            <a:off x="6344128" y="3839258"/>
            <a:ext cx="1055077" cy="39858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…</a:t>
            </a:r>
            <a:endParaRPr kumimoji="1" lang="zh-CN" altLang="en-US" dirty="0"/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2240EC57-E4AB-A84B-B2F7-A57C5125B99C}"/>
              </a:ext>
            </a:extLst>
          </p:cNvPr>
          <p:cNvSpPr/>
          <p:nvPr/>
        </p:nvSpPr>
        <p:spPr>
          <a:xfrm>
            <a:off x="6344127" y="4237843"/>
            <a:ext cx="1055077" cy="39858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 err="1"/>
              <a:t>x_nt</a:t>
            </a:r>
            <a:r>
              <a:rPr kumimoji="1" lang="en-US" altLang="zh-CN" dirty="0"/>
              <a:t>, </a:t>
            </a:r>
            <a:r>
              <a:rPr kumimoji="1" lang="en-US" altLang="zh-CN" dirty="0" err="1"/>
              <a:t>z_n</a:t>
            </a:r>
            <a:endParaRPr kumimoji="1" lang="zh-CN" altLang="en-US" dirty="0"/>
          </a:p>
        </p:txBody>
      </p:sp>
      <p:cxnSp>
        <p:nvCxnSpPr>
          <p:cNvPr id="58" name="直线箭头连接符 57">
            <a:extLst>
              <a:ext uri="{FF2B5EF4-FFF2-40B4-BE49-F238E27FC236}">
                <a16:creationId xmlns:a16="http://schemas.microsoft.com/office/drawing/2014/main" id="{A0B18EF3-A528-4041-A34F-2E4223FC5A91}"/>
              </a:ext>
            </a:extLst>
          </p:cNvPr>
          <p:cNvCxnSpPr>
            <a:cxnSpLocks/>
          </p:cNvCxnSpPr>
          <p:nvPr/>
        </p:nvCxnSpPr>
        <p:spPr>
          <a:xfrm>
            <a:off x="7399204" y="4001381"/>
            <a:ext cx="1040523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线箭头连接符 58">
            <a:extLst>
              <a:ext uri="{FF2B5EF4-FFF2-40B4-BE49-F238E27FC236}">
                <a16:creationId xmlns:a16="http://schemas.microsoft.com/office/drawing/2014/main" id="{469454C5-20B1-774E-93D2-0171D3E5F537}"/>
              </a:ext>
            </a:extLst>
          </p:cNvPr>
          <p:cNvCxnSpPr>
            <a:cxnSpLocks/>
          </p:cNvCxnSpPr>
          <p:nvPr/>
        </p:nvCxnSpPr>
        <p:spPr>
          <a:xfrm>
            <a:off x="7084189" y="1808885"/>
            <a:ext cx="640435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线箭头连接符 61">
            <a:extLst>
              <a:ext uri="{FF2B5EF4-FFF2-40B4-BE49-F238E27FC236}">
                <a16:creationId xmlns:a16="http://schemas.microsoft.com/office/drawing/2014/main" id="{2C34D742-A005-8C4F-A2F2-01236F086446}"/>
              </a:ext>
            </a:extLst>
          </p:cNvPr>
          <p:cNvCxnSpPr>
            <a:cxnSpLocks/>
          </p:cNvCxnSpPr>
          <p:nvPr/>
        </p:nvCxnSpPr>
        <p:spPr>
          <a:xfrm flipH="1">
            <a:off x="7724624" y="1803679"/>
            <a:ext cx="0" cy="2035579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线箭头连接符 66">
            <a:extLst>
              <a:ext uri="{FF2B5EF4-FFF2-40B4-BE49-F238E27FC236}">
                <a16:creationId xmlns:a16="http://schemas.microsoft.com/office/drawing/2014/main" id="{A9E86EC6-9688-2848-AA0B-36933169435F}"/>
              </a:ext>
            </a:extLst>
          </p:cNvPr>
          <p:cNvCxnSpPr>
            <a:cxnSpLocks/>
          </p:cNvCxnSpPr>
          <p:nvPr/>
        </p:nvCxnSpPr>
        <p:spPr>
          <a:xfrm>
            <a:off x="7724624" y="3839257"/>
            <a:ext cx="71510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线箭头连接符 68">
            <a:extLst>
              <a:ext uri="{FF2B5EF4-FFF2-40B4-BE49-F238E27FC236}">
                <a16:creationId xmlns:a16="http://schemas.microsoft.com/office/drawing/2014/main" id="{0214686A-9EE0-2D44-990B-B2F327BF1805}"/>
              </a:ext>
            </a:extLst>
          </p:cNvPr>
          <p:cNvCxnSpPr>
            <a:cxnSpLocks/>
          </p:cNvCxnSpPr>
          <p:nvPr/>
        </p:nvCxnSpPr>
        <p:spPr>
          <a:xfrm>
            <a:off x="9496669" y="3939248"/>
            <a:ext cx="71510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文本框 75">
                <a:extLst>
                  <a:ext uri="{FF2B5EF4-FFF2-40B4-BE49-F238E27FC236}">
                    <a16:creationId xmlns:a16="http://schemas.microsoft.com/office/drawing/2014/main" id="{04289474-4FAD-C546-ACA9-C6AB16D79861}"/>
                  </a:ext>
                </a:extLst>
              </p:cNvPr>
              <p:cNvSpPr txBox="1"/>
              <p:nvPr/>
            </p:nvSpPr>
            <p:spPr>
              <a:xfrm>
                <a:off x="10311916" y="3780937"/>
                <a:ext cx="619016" cy="28257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1" lang="zh-CN" altLang="en-US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𝑛𝑜𝑖𝑠𝑒</m:t>
                              </m:r>
                            </m:e>
                          </m:acc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76" name="文本框 75">
                <a:extLst>
                  <a:ext uri="{FF2B5EF4-FFF2-40B4-BE49-F238E27FC236}">
                    <a16:creationId xmlns:a16="http://schemas.microsoft.com/office/drawing/2014/main" id="{04289474-4FAD-C546-ACA9-C6AB16D798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11916" y="3780937"/>
                <a:ext cx="619016" cy="282578"/>
              </a:xfrm>
              <a:prstGeom prst="rect">
                <a:avLst/>
              </a:prstGeom>
              <a:blipFill>
                <a:blip r:embed="rId3"/>
                <a:stretch>
                  <a:fillRect l="-12000" t="-21739" r="-40000" b="-86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8" name="直线箭头连接符 77">
            <a:extLst>
              <a:ext uri="{FF2B5EF4-FFF2-40B4-BE49-F238E27FC236}">
                <a16:creationId xmlns:a16="http://schemas.microsoft.com/office/drawing/2014/main" id="{697827C5-040F-F44A-91B0-49071B709931}"/>
              </a:ext>
            </a:extLst>
          </p:cNvPr>
          <p:cNvCxnSpPr/>
          <p:nvPr/>
        </p:nvCxnSpPr>
        <p:spPr>
          <a:xfrm>
            <a:off x="10539362" y="4063515"/>
            <a:ext cx="0" cy="97313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矩形 81">
                <a:extLst>
                  <a:ext uri="{FF2B5EF4-FFF2-40B4-BE49-F238E27FC236}">
                    <a16:creationId xmlns:a16="http://schemas.microsoft.com/office/drawing/2014/main" id="{C683311C-29D7-F749-B25D-2AE542794BC6}"/>
                  </a:ext>
                </a:extLst>
              </p:cNvPr>
              <p:cNvSpPr/>
              <p:nvPr/>
            </p:nvSpPr>
            <p:spPr>
              <a:xfrm>
                <a:off x="10273320" y="5036650"/>
                <a:ext cx="79573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𝑟𝑎𝑛𝑑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2" name="矩形 81">
                <a:extLst>
                  <a:ext uri="{FF2B5EF4-FFF2-40B4-BE49-F238E27FC236}">
                    <a16:creationId xmlns:a16="http://schemas.microsoft.com/office/drawing/2014/main" id="{C683311C-29D7-F749-B25D-2AE542794B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73320" y="5036650"/>
                <a:ext cx="795731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3" name="直线箭头连接符 82">
            <a:extLst>
              <a:ext uri="{FF2B5EF4-FFF2-40B4-BE49-F238E27FC236}">
                <a16:creationId xmlns:a16="http://schemas.microsoft.com/office/drawing/2014/main" id="{BC428BBF-95C7-7F48-8826-D019BEC60F08}"/>
              </a:ext>
            </a:extLst>
          </p:cNvPr>
          <p:cNvCxnSpPr>
            <a:cxnSpLocks/>
          </p:cNvCxnSpPr>
          <p:nvPr/>
        </p:nvCxnSpPr>
        <p:spPr>
          <a:xfrm>
            <a:off x="7084189" y="1732382"/>
            <a:ext cx="223716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文本框 85">
            <a:extLst>
              <a:ext uri="{FF2B5EF4-FFF2-40B4-BE49-F238E27FC236}">
                <a16:creationId xmlns:a16="http://schemas.microsoft.com/office/drawing/2014/main" id="{7A2E43C5-2C6F-774C-A128-1E1F4D766AC9}"/>
              </a:ext>
            </a:extLst>
          </p:cNvPr>
          <p:cNvSpPr txBox="1"/>
          <p:nvPr/>
        </p:nvSpPr>
        <p:spPr>
          <a:xfrm>
            <a:off x="9347941" y="1547716"/>
            <a:ext cx="856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KL loss</a:t>
            </a:r>
            <a:endParaRPr kumimoji="1" lang="zh-CN" altLang="en-US" dirty="0"/>
          </a:p>
        </p:txBody>
      </p:sp>
      <p:sp>
        <p:nvSpPr>
          <p:cNvPr id="87" name="文本框 86">
            <a:extLst>
              <a:ext uri="{FF2B5EF4-FFF2-40B4-BE49-F238E27FC236}">
                <a16:creationId xmlns:a16="http://schemas.microsoft.com/office/drawing/2014/main" id="{9BC9E63A-4756-F543-8C79-9D38B9722B9E}"/>
              </a:ext>
            </a:extLst>
          </p:cNvPr>
          <p:cNvSpPr txBox="1"/>
          <p:nvPr/>
        </p:nvSpPr>
        <p:spPr>
          <a:xfrm>
            <a:off x="10578338" y="4372080"/>
            <a:ext cx="1027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/>
              <a:t>mse</a:t>
            </a:r>
            <a:r>
              <a:rPr kumimoji="1" lang="en-US" altLang="zh-CN" dirty="0"/>
              <a:t> loss</a:t>
            </a:r>
            <a:endParaRPr kumimoji="1" lang="zh-CN" altLang="en-US" dirty="0"/>
          </a:p>
        </p:txBody>
      </p:sp>
      <p:sp>
        <p:nvSpPr>
          <p:cNvPr id="88" name="文本框 87">
            <a:extLst>
              <a:ext uri="{FF2B5EF4-FFF2-40B4-BE49-F238E27FC236}">
                <a16:creationId xmlns:a16="http://schemas.microsoft.com/office/drawing/2014/main" id="{0A9088EA-B720-954E-8CE0-D74B3FBEFF71}"/>
              </a:ext>
            </a:extLst>
          </p:cNvPr>
          <p:cNvSpPr txBox="1"/>
          <p:nvPr/>
        </p:nvSpPr>
        <p:spPr>
          <a:xfrm>
            <a:off x="4796786" y="1582418"/>
            <a:ext cx="994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Encoder</a:t>
            </a:r>
            <a:endParaRPr kumimoji="1" lang="zh-CN" altLang="en-US" dirty="0"/>
          </a:p>
        </p:txBody>
      </p:sp>
      <p:sp>
        <p:nvSpPr>
          <p:cNvPr id="89" name="文本框 88">
            <a:extLst>
              <a:ext uri="{FF2B5EF4-FFF2-40B4-BE49-F238E27FC236}">
                <a16:creationId xmlns:a16="http://schemas.microsoft.com/office/drawing/2014/main" id="{79E6EA76-2288-174E-AF72-A1A608BD2C90}"/>
              </a:ext>
            </a:extLst>
          </p:cNvPr>
          <p:cNvSpPr txBox="1"/>
          <p:nvPr/>
        </p:nvSpPr>
        <p:spPr>
          <a:xfrm>
            <a:off x="8459113" y="3767242"/>
            <a:ext cx="1035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diffusion</a:t>
            </a:r>
            <a:endParaRPr kumimoji="1" lang="zh-CN" altLang="en-US" dirty="0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41FE7DD9-AAE4-904F-865D-6D7BED75F612}"/>
              </a:ext>
            </a:extLst>
          </p:cNvPr>
          <p:cNvSpPr/>
          <p:nvPr/>
        </p:nvSpPr>
        <p:spPr>
          <a:xfrm>
            <a:off x="2455376" y="5137133"/>
            <a:ext cx="1055077" cy="39858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z_0</a:t>
            </a:r>
            <a:endParaRPr kumimoji="1" lang="zh-CN" altLang="en-US" dirty="0"/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0C875825-B556-8F42-8E65-385318380FF1}"/>
              </a:ext>
            </a:extLst>
          </p:cNvPr>
          <p:cNvSpPr/>
          <p:nvPr/>
        </p:nvSpPr>
        <p:spPr>
          <a:xfrm>
            <a:off x="2455376" y="5535718"/>
            <a:ext cx="1055077" cy="39858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z_1</a:t>
            </a:r>
            <a:endParaRPr kumimoji="1" lang="zh-CN" altLang="en-US" dirty="0"/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056812BB-A53D-B848-8C3F-288C244EAF31}"/>
              </a:ext>
            </a:extLst>
          </p:cNvPr>
          <p:cNvSpPr/>
          <p:nvPr/>
        </p:nvSpPr>
        <p:spPr>
          <a:xfrm>
            <a:off x="2455376" y="5934303"/>
            <a:ext cx="1055077" cy="39858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…</a:t>
            </a:r>
            <a:endParaRPr kumimoji="1" lang="zh-CN" altLang="en-US" dirty="0"/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BE1DC0D6-AE40-BA45-9374-55D7C0390602}"/>
              </a:ext>
            </a:extLst>
          </p:cNvPr>
          <p:cNvSpPr/>
          <p:nvPr/>
        </p:nvSpPr>
        <p:spPr>
          <a:xfrm>
            <a:off x="2455375" y="6332888"/>
            <a:ext cx="1055077" cy="39858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 err="1"/>
              <a:t>z_n</a:t>
            </a:r>
            <a:endParaRPr kumimoji="1" lang="zh-CN" altLang="en-US" dirty="0"/>
          </a:p>
        </p:txBody>
      </p:sp>
      <p:cxnSp>
        <p:nvCxnSpPr>
          <p:cNvPr id="7" name="肘形连接符 6">
            <a:extLst>
              <a:ext uri="{FF2B5EF4-FFF2-40B4-BE49-F238E27FC236}">
                <a16:creationId xmlns:a16="http://schemas.microsoft.com/office/drawing/2014/main" id="{8E1A31E7-033F-9D42-B5CB-EAB2AB619E4A}"/>
              </a:ext>
            </a:extLst>
          </p:cNvPr>
          <p:cNvCxnSpPr>
            <a:cxnSpLocks/>
            <a:stCxn id="26" idx="1"/>
            <a:endCxn id="48" idx="1"/>
          </p:cNvCxnSpPr>
          <p:nvPr/>
        </p:nvCxnSpPr>
        <p:spPr>
          <a:xfrm rot="10800000" flipH="1" flipV="1">
            <a:off x="1873550" y="4038550"/>
            <a:ext cx="581826" cy="2095045"/>
          </a:xfrm>
          <a:prstGeom prst="bentConnector3">
            <a:avLst>
              <a:gd name="adj1" fmla="val -3929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73381FB8-8F73-9A4E-9CD1-FB54F0730C4E}"/>
              </a:ext>
            </a:extLst>
          </p:cNvPr>
          <p:cNvSpPr txBox="1"/>
          <p:nvPr/>
        </p:nvSpPr>
        <p:spPr>
          <a:xfrm>
            <a:off x="409614" y="4934751"/>
            <a:ext cx="1715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pre-trained AE 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5254B6F0-4E46-724C-80AC-A9B45A644D61}"/>
                  </a:ext>
                </a:extLst>
              </p:cNvPr>
              <p:cNvSpPr txBox="1"/>
              <p:nvPr/>
            </p:nvSpPr>
            <p:spPr>
              <a:xfrm>
                <a:off x="1792781" y="5358980"/>
                <a:ext cx="22454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𝜙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5254B6F0-4E46-724C-80AC-A9B45A644D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2781" y="5358980"/>
                <a:ext cx="224549" cy="276999"/>
              </a:xfrm>
              <a:prstGeom prst="rect">
                <a:avLst/>
              </a:prstGeom>
              <a:blipFill>
                <a:blip r:embed="rId5"/>
                <a:stretch>
                  <a:fillRect l="-26316" r="-26316" b="-3043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矩形 38">
            <a:extLst>
              <a:ext uri="{FF2B5EF4-FFF2-40B4-BE49-F238E27FC236}">
                <a16:creationId xmlns:a16="http://schemas.microsoft.com/office/drawing/2014/main" id="{131F6CC2-C434-6346-B3A0-F39EA243FFD7}"/>
              </a:ext>
            </a:extLst>
          </p:cNvPr>
          <p:cNvSpPr/>
          <p:nvPr/>
        </p:nvSpPr>
        <p:spPr>
          <a:xfrm>
            <a:off x="1802832" y="1081539"/>
            <a:ext cx="1305085" cy="137754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GT</a:t>
            </a:r>
            <a:endParaRPr kumimoji="1" lang="zh-CN" altLang="en-US" dirty="0"/>
          </a:p>
        </p:txBody>
      </p:sp>
      <p:sp>
        <p:nvSpPr>
          <p:cNvPr id="53" name="上下箭头 52">
            <a:extLst>
              <a:ext uri="{FF2B5EF4-FFF2-40B4-BE49-F238E27FC236}">
                <a16:creationId xmlns:a16="http://schemas.microsoft.com/office/drawing/2014/main" id="{74B0E790-99C9-2346-8E00-B883D7BDCE26}"/>
              </a:ext>
            </a:extLst>
          </p:cNvPr>
          <p:cNvSpPr/>
          <p:nvPr/>
        </p:nvSpPr>
        <p:spPr>
          <a:xfrm>
            <a:off x="2350338" y="2575034"/>
            <a:ext cx="105036" cy="246434"/>
          </a:xfrm>
          <a:prstGeom prst="up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103225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B1809B10-77A1-4F43-BF9A-713C92D1A40E}"/>
              </a:ext>
            </a:extLst>
          </p:cNvPr>
          <p:cNvSpPr/>
          <p:nvPr/>
        </p:nvSpPr>
        <p:spPr>
          <a:xfrm>
            <a:off x="667713" y="524489"/>
            <a:ext cx="1440000" cy="1440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GT</a:t>
            </a:r>
            <a:endParaRPr kumimoji="1"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FB90179-A03A-DB4D-B902-FC6F4B5C9DC4}"/>
              </a:ext>
            </a:extLst>
          </p:cNvPr>
          <p:cNvSpPr/>
          <p:nvPr/>
        </p:nvSpPr>
        <p:spPr>
          <a:xfrm>
            <a:off x="2671072" y="524487"/>
            <a:ext cx="1440000" cy="1440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GT</a:t>
            </a:r>
            <a:endParaRPr kumimoji="1" lang="zh-CN" altLang="en-US" dirty="0"/>
          </a:p>
        </p:txBody>
      </p:sp>
      <p:cxnSp>
        <p:nvCxnSpPr>
          <p:cNvPr id="7" name="直线连接符 6">
            <a:extLst>
              <a:ext uri="{FF2B5EF4-FFF2-40B4-BE49-F238E27FC236}">
                <a16:creationId xmlns:a16="http://schemas.microsoft.com/office/drawing/2014/main" id="{9EA5B22F-11BB-D64A-AF76-86D244126C97}"/>
              </a:ext>
            </a:extLst>
          </p:cNvPr>
          <p:cNvCxnSpPr>
            <a:cxnSpLocks/>
            <a:stCxn id="5" idx="1"/>
            <a:endCxn id="5" idx="3"/>
          </p:cNvCxnSpPr>
          <p:nvPr/>
        </p:nvCxnSpPr>
        <p:spPr>
          <a:xfrm>
            <a:off x="2671072" y="1244487"/>
            <a:ext cx="1440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直线连接符 8">
            <a:extLst>
              <a:ext uri="{FF2B5EF4-FFF2-40B4-BE49-F238E27FC236}">
                <a16:creationId xmlns:a16="http://schemas.microsoft.com/office/drawing/2014/main" id="{40EFEDD3-954D-E24B-B561-A51ECEA9DA35}"/>
              </a:ext>
            </a:extLst>
          </p:cNvPr>
          <p:cNvCxnSpPr>
            <a:stCxn id="5" idx="0"/>
            <a:endCxn id="5" idx="2"/>
          </p:cNvCxnSpPr>
          <p:nvPr/>
        </p:nvCxnSpPr>
        <p:spPr>
          <a:xfrm>
            <a:off x="3391072" y="524487"/>
            <a:ext cx="0" cy="1440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矩形 9">
            <a:extLst>
              <a:ext uri="{FF2B5EF4-FFF2-40B4-BE49-F238E27FC236}">
                <a16:creationId xmlns:a16="http://schemas.microsoft.com/office/drawing/2014/main" id="{BF7F3C9B-3250-404D-83F7-5873A77181C1}"/>
              </a:ext>
            </a:extLst>
          </p:cNvPr>
          <p:cNvSpPr/>
          <p:nvPr/>
        </p:nvSpPr>
        <p:spPr>
          <a:xfrm>
            <a:off x="4724688" y="884487"/>
            <a:ext cx="720000" cy="720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DE0A2212-79C2-234C-9BFE-7A1CEFF93CB7}"/>
              </a:ext>
            </a:extLst>
          </p:cNvPr>
          <p:cNvSpPr/>
          <p:nvPr/>
        </p:nvSpPr>
        <p:spPr>
          <a:xfrm>
            <a:off x="6096000" y="884487"/>
            <a:ext cx="720000" cy="720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8E16E339-F89B-1C48-BC1A-98FF4E3CBA16}"/>
              </a:ext>
            </a:extLst>
          </p:cNvPr>
          <p:cNvSpPr/>
          <p:nvPr/>
        </p:nvSpPr>
        <p:spPr>
          <a:xfrm>
            <a:off x="6276000" y="1064487"/>
            <a:ext cx="360000" cy="3600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782EB79C-7216-E647-9F81-53321B01ADAA}"/>
              </a:ext>
            </a:extLst>
          </p:cNvPr>
          <p:cNvSpPr txBox="1"/>
          <p:nvPr/>
        </p:nvSpPr>
        <p:spPr>
          <a:xfrm>
            <a:off x="6949904" y="870490"/>
            <a:ext cx="676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delta</a:t>
            </a:r>
            <a:endParaRPr kumimoji="1" lang="zh-CN" altLang="en-US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7C6AD37B-13EB-2A4A-B5F1-967DC57E7577}"/>
              </a:ext>
            </a:extLst>
          </p:cNvPr>
          <p:cNvSpPr/>
          <p:nvPr/>
        </p:nvSpPr>
        <p:spPr>
          <a:xfrm>
            <a:off x="7847646" y="884487"/>
            <a:ext cx="720000" cy="720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cxnSp>
        <p:nvCxnSpPr>
          <p:cNvPr id="30" name="直线箭头连接符 29">
            <a:extLst>
              <a:ext uri="{FF2B5EF4-FFF2-40B4-BE49-F238E27FC236}">
                <a16:creationId xmlns:a16="http://schemas.microsoft.com/office/drawing/2014/main" id="{FBCC9161-C830-3147-95DA-A82A46C5D8C4}"/>
              </a:ext>
            </a:extLst>
          </p:cNvPr>
          <p:cNvCxnSpPr>
            <a:cxnSpLocks/>
            <a:stCxn id="21" idx="3"/>
            <a:endCxn id="23" idx="1"/>
          </p:cNvCxnSpPr>
          <p:nvPr/>
        </p:nvCxnSpPr>
        <p:spPr>
          <a:xfrm>
            <a:off x="6816000" y="1244487"/>
            <a:ext cx="10316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任意形状 26">
            <a:extLst>
              <a:ext uri="{FF2B5EF4-FFF2-40B4-BE49-F238E27FC236}">
                <a16:creationId xmlns:a16="http://schemas.microsoft.com/office/drawing/2014/main" id="{A504D22A-656C-124A-AEFC-0939DE0D04EA}"/>
              </a:ext>
            </a:extLst>
          </p:cNvPr>
          <p:cNvSpPr/>
          <p:nvPr/>
        </p:nvSpPr>
        <p:spPr>
          <a:xfrm>
            <a:off x="7760596" y="974487"/>
            <a:ext cx="894098" cy="540000"/>
          </a:xfrm>
          <a:custGeom>
            <a:avLst/>
            <a:gdLst>
              <a:gd name="connsiteX0" fmla="*/ 0 w 1154430"/>
              <a:gd name="connsiteY0" fmla="*/ 445770 h 697230"/>
              <a:gd name="connsiteX1" fmla="*/ 80010 w 1154430"/>
              <a:gd name="connsiteY1" fmla="*/ 194310 h 697230"/>
              <a:gd name="connsiteX2" fmla="*/ 320040 w 1154430"/>
              <a:gd name="connsiteY2" fmla="*/ 194310 h 697230"/>
              <a:gd name="connsiteX3" fmla="*/ 411480 w 1154430"/>
              <a:gd name="connsiteY3" fmla="*/ 217170 h 697230"/>
              <a:gd name="connsiteX4" fmla="*/ 480060 w 1154430"/>
              <a:gd name="connsiteY4" fmla="*/ 240030 h 697230"/>
              <a:gd name="connsiteX5" fmla="*/ 502920 w 1154430"/>
              <a:gd name="connsiteY5" fmla="*/ 228600 h 697230"/>
              <a:gd name="connsiteX6" fmla="*/ 674370 w 1154430"/>
              <a:gd name="connsiteY6" fmla="*/ 57150 h 697230"/>
              <a:gd name="connsiteX7" fmla="*/ 834390 w 1154430"/>
              <a:gd name="connsiteY7" fmla="*/ 0 h 697230"/>
              <a:gd name="connsiteX8" fmla="*/ 1005840 w 1154430"/>
              <a:gd name="connsiteY8" fmla="*/ 34290 h 697230"/>
              <a:gd name="connsiteX9" fmla="*/ 1154430 w 1154430"/>
              <a:gd name="connsiteY9" fmla="*/ 194310 h 697230"/>
              <a:gd name="connsiteX10" fmla="*/ 1040130 w 1154430"/>
              <a:gd name="connsiteY10" fmla="*/ 422910 h 697230"/>
              <a:gd name="connsiteX11" fmla="*/ 800100 w 1154430"/>
              <a:gd name="connsiteY11" fmla="*/ 537210 h 697230"/>
              <a:gd name="connsiteX12" fmla="*/ 697230 w 1154430"/>
              <a:gd name="connsiteY12" fmla="*/ 697230 h 697230"/>
              <a:gd name="connsiteX13" fmla="*/ 422910 w 1154430"/>
              <a:gd name="connsiteY13" fmla="*/ 548640 h 697230"/>
              <a:gd name="connsiteX14" fmla="*/ 297180 w 1154430"/>
              <a:gd name="connsiteY14" fmla="*/ 457200 h 697230"/>
              <a:gd name="connsiteX15" fmla="*/ 137160 w 1154430"/>
              <a:gd name="connsiteY15" fmla="*/ 537210 h 697230"/>
              <a:gd name="connsiteX16" fmla="*/ 0 w 1154430"/>
              <a:gd name="connsiteY16" fmla="*/ 445770 h 697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154430" h="697230">
                <a:moveTo>
                  <a:pt x="0" y="445770"/>
                </a:moveTo>
                <a:lnTo>
                  <a:pt x="80010" y="194310"/>
                </a:lnTo>
                <a:cubicBezTo>
                  <a:pt x="199447" y="183452"/>
                  <a:pt x="204288" y="175018"/>
                  <a:pt x="320040" y="194310"/>
                </a:cubicBezTo>
                <a:cubicBezTo>
                  <a:pt x="351031" y="199475"/>
                  <a:pt x="381674" y="207235"/>
                  <a:pt x="411480" y="217170"/>
                </a:cubicBezTo>
                <a:cubicBezTo>
                  <a:pt x="434340" y="224790"/>
                  <a:pt x="458507" y="250806"/>
                  <a:pt x="480060" y="240030"/>
                </a:cubicBezTo>
                <a:lnTo>
                  <a:pt x="502920" y="228600"/>
                </a:lnTo>
                <a:lnTo>
                  <a:pt x="674370" y="57150"/>
                </a:lnTo>
                <a:lnTo>
                  <a:pt x="834390" y="0"/>
                </a:lnTo>
                <a:lnTo>
                  <a:pt x="1005840" y="34290"/>
                </a:lnTo>
                <a:lnTo>
                  <a:pt x="1154430" y="194310"/>
                </a:lnTo>
                <a:lnTo>
                  <a:pt x="1040130" y="422910"/>
                </a:lnTo>
                <a:lnTo>
                  <a:pt x="800100" y="537210"/>
                </a:lnTo>
                <a:lnTo>
                  <a:pt x="697230" y="697230"/>
                </a:lnTo>
                <a:lnTo>
                  <a:pt x="422910" y="548640"/>
                </a:lnTo>
                <a:lnTo>
                  <a:pt x="297180" y="457200"/>
                </a:lnTo>
                <a:lnTo>
                  <a:pt x="137160" y="537210"/>
                </a:lnTo>
                <a:lnTo>
                  <a:pt x="0" y="445770"/>
                </a:lnTo>
                <a:close/>
              </a:path>
            </a:pathLst>
          </a:cu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5" name="椭圆 34">
            <a:extLst>
              <a:ext uri="{FF2B5EF4-FFF2-40B4-BE49-F238E27FC236}">
                <a16:creationId xmlns:a16="http://schemas.microsoft.com/office/drawing/2014/main" id="{076E7F6E-73EB-2648-99EB-1ECE138C1DC0}"/>
              </a:ext>
            </a:extLst>
          </p:cNvPr>
          <p:cNvSpPr/>
          <p:nvPr/>
        </p:nvSpPr>
        <p:spPr>
          <a:xfrm>
            <a:off x="1171096" y="4662048"/>
            <a:ext cx="360000" cy="3600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6" name="直线箭头连接符 35">
            <a:extLst>
              <a:ext uri="{FF2B5EF4-FFF2-40B4-BE49-F238E27FC236}">
                <a16:creationId xmlns:a16="http://schemas.microsoft.com/office/drawing/2014/main" id="{C22E867C-83CB-D94C-B9FF-E9398E639F7E}"/>
              </a:ext>
            </a:extLst>
          </p:cNvPr>
          <p:cNvCxnSpPr>
            <a:cxnSpLocks/>
          </p:cNvCxnSpPr>
          <p:nvPr/>
        </p:nvCxnSpPr>
        <p:spPr>
          <a:xfrm>
            <a:off x="1767237" y="3429000"/>
            <a:ext cx="10316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任意形状 36">
            <a:extLst>
              <a:ext uri="{FF2B5EF4-FFF2-40B4-BE49-F238E27FC236}">
                <a16:creationId xmlns:a16="http://schemas.microsoft.com/office/drawing/2014/main" id="{CA6D3F24-D570-C540-B701-AAC969B40EE9}"/>
              </a:ext>
            </a:extLst>
          </p:cNvPr>
          <p:cNvSpPr/>
          <p:nvPr/>
        </p:nvSpPr>
        <p:spPr>
          <a:xfrm>
            <a:off x="5878359" y="3158999"/>
            <a:ext cx="894098" cy="540000"/>
          </a:xfrm>
          <a:custGeom>
            <a:avLst/>
            <a:gdLst>
              <a:gd name="connsiteX0" fmla="*/ 0 w 1154430"/>
              <a:gd name="connsiteY0" fmla="*/ 445770 h 697230"/>
              <a:gd name="connsiteX1" fmla="*/ 80010 w 1154430"/>
              <a:gd name="connsiteY1" fmla="*/ 194310 h 697230"/>
              <a:gd name="connsiteX2" fmla="*/ 320040 w 1154430"/>
              <a:gd name="connsiteY2" fmla="*/ 194310 h 697230"/>
              <a:gd name="connsiteX3" fmla="*/ 411480 w 1154430"/>
              <a:gd name="connsiteY3" fmla="*/ 217170 h 697230"/>
              <a:gd name="connsiteX4" fmla="*/ 480060 w 1154430"/>
              <a:gd name="connsiteY4" fmla="*/ 240030 h 697230"/>
              <a:gd name="connsiteX5" fmla="*/ 502920 w 1154430"/>
              <a:gd name="connsiteY5" fmla="*/ 228600 h 697230"/>
              <a:gd name="connsiteX6" fmla="*/ 674370 w 1154430"/>
              <a:gd name="connsiteY6" fmla="*/ 57150 h 697230"/>
              <a:gd name="connsiteX7" fmla="*/ 834390 w 1154430"/>
              <a:gd name="connsiteY7" fmla="*/ 0 h 697230"/>
              <a:gd name="connsiteX8" fmla="*/ 1005840 w 1154430"/>
              <a:gd name="connsiteY8" fmla="*/ 34290 h 697230"/>
              <a:gd name="connsiteX9" fmla="*/ 1154430 w 1154430"/>
              <a:gd name="connsiteY9" fmla="*/ 194310 h 697230"/>
              <a:gd name="connsiteX10" fmla="*/ 1040130 w 1154430"/>
              <a:gd name="connsiteY10" fmla="*/ 422910 h 697230"/>
              <a:gd name="connsiteX11" fmla="*/ 800100 w 1154430"/>
              <a:gd name="connsiteY11" fmla="*/ 537210 h 697230"/>
              <a:gd name="connsiteX12" fmla="*/ 697230 w 1154430"/>
              <a:gd name="connsiteY12" fmla="*/ 697230 h 697230"/>
              <a:gd name="connsiteX13" fmla="*/ 422910 w 1154430"/>
              <a:gd name="connsiteY13" fmla="*/ 548640 h 697230"/>
              <a:gd name="connsiteX14" fmla="*/ 297180 w 1154430"/>
              <a:gd name="connsiteY14" fmla="*/ 457200 h 697230"/>
              <a:gd name="connsiteX15" fmla="*/ 137160 w 1154430"/>
              <a:gd name="connsiteY15" fmla="*/ 537210 h 697230"/>
              <a:gd name="connsiteX16" fmla="*/ 0 w 1154430"/>
              <a:gd name="connsiteY16" fmla="*/ 445770 h 697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154430" h="697230">
                <a:moveTo>
                  <a:pt x="0" y="445770"/>
                </a:moveTo>
                <a:lnTo>
                  <a:pt x="80010" y="194310"/>
                </a:lnTo>
                <a:cubicBezTo>
                  <a:pt x="199447" y="183452"/>
                  <a:pt x="204288" y="175018"/>
                  <a:pt x="320040" y="194310"/>
                </a:cubicBezTo>
                <a:cubicBezTo>
                  <a:pt x="351031" y="199475"/>
                  <a:pt x="381674" y="207235"/>
                  <a:pt x="411480" y="217170"/>
                </a:cubicBezTo>
                <a:cubicBezTo>
                  <a:pt x="434340" y="224790"/>
                  <a:pt x="458507" y="250806"/>
                  <a:pt x="480060" y="240030"/>
                </a:cubicBezTo>
                <a:lnTo>
                  <a:pt x="502920" y="228600"/>
                </a:lnTo>
                <a:lnTo>
                  <a:pt x="674370" y="57150"/>
                </a:lnTo>
                <a:lnTo>
                  <a:pt x="834390" y="0"/>
                </a:lnTo>
                <a:lnTo>
                  <a:pt x="1005840" y="34290"/>
                </a:lnTo>
                <a:lnTo>
                  <a:pt x="1154430" y="194310"/>
                </a:lnTo>
                <a:lnTo>
                  <a:pt x="1040130" y="422910"/>
                </a:lnTo>
                <a:lnTo>
                  <a:pt x="800100" y="537210"/>
                </a:lnTo>
                <a:lnTo>
                  <a:pt x="697230" y="697230"/>
                </a:lnTo>
                <a:lnTo>
                  <a:pt x="422910" y="548640"/>
                </a:lnTo>
                <a:lnTo>
                  <a:pt x="297180" y="457200"/>
                </a:lnTo>
                <a:lnTo>
                  <a:pt x="137160" y="537210"/>
                </a:lnTo>
                <a:lnTo>
                  <a:pt x="0" y="445770"/>
                </a:lnTo>
                <a:close/>
              </a:path>
            </a:pathLst>
          </a:cu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FD00D06F-58CC-CF4B-A87E-076B26E20309}"/>
              </a:ext>
            </a:extLst>
          </p:cNvPr>
          <p:cNvSpPr txBox="1"/>
          <p:nvPr/>
        </p:nvSpPr>
        <p:spPr>
          <a:xfrm>
            <a:off x="997474" y="2806009"/>
            <a:ext cx="70724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[a_0,</a:t>
            </a:r>
          </a:p>
          <a:p>
            <a:r>
              <a:rPr kumimoji="1" lang="en-US" altLang="zh-CN" dirty="0"/>
              <a:t> a_1,</a:t>
            </a:r>
          </a:p>
          <a:p>
            <a:r>
              <a:rPr kumimoji="1" lang="en-US" altLang="zh-CN" dirty="0"/>
              <a:t>  …,</a:t>
            </a:r>
          </a:p>
          <a:p>
            <a:r>
              <a:rPr kumimoji="1" lang="en-US" altLang="zh-CN" dirty="0"/>
              <a:t>a_21]</a:t>
            </a:r>
            <a:endParaRPr kumimoji="1" lang="zh-CN" altLang="en-US" dirty="0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360EDF76-68C7-3848-BB44-B2B558888E0B}"/>
              </a:ext>
            </a:extLst>
          </p:cNvPr>
          <p:cNvSpPr txBox="1"/>
          <p:nvPr/>
        </p:nvSpPr>
        <p:spPr>
          <a:xfrm>
            <a:off x="1950741" y="3059668"/>
            <a:ext cx="676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delta</a:t>
            </a:r>
            <a:endParaRPr kumimoji="1" lang="zh-CN" altLang="en-US" dirty="0"/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34ABE00B-3691-894D-81BE-8AB8EEED6580}"/>
              </a:ext>
            </a:extLst>
          </p:cNvPr>
          <p:cNvSpPr txBox="1"/>
          <p:nvPr/>
        </p:nvSpPr>
        <p:spPr>
          <a:xfrm>
            <a:off x="2811033" y="2828835"/>
            <a:ext cx="175560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[a_0+delta_0,</a:t>
            </a:r>
          </a:p>
          <a:p>
            <a:r>
              <a:rPr kumimoji="1" lang="en-US" altLang="zh-CN" dirty="0"/>
              <a:t> a_1+delta_1,</a:t>
            </a:r>
          </a:p>
          <a:p>
            <a:r>
              <a:rPr kumimoji="1" lang="en-US" altLang="zh-CN" dirty="0"/>
              <a:t>         …,</a:t>
            </a:r>
          </a:p>
          <a:p>
            <a:r>
              <a:rPr kumimoji="1" lang="en-US" altLang="zh-CN" dirty="0"/>
              <a:t>a_21+delta_21]</a:t>
            </a:r>
            <a:endParaRPr kumimoji="1" lang="zh-CN" altLang="en-US" dirty="0"/>
          </a:p>
        </p:txBody>
      </p:sp>
      <p:cxnSp>
        <p:nvCxnSpPr>
          <p:cNvPr id="44" name="直线箭头连接符 43">
            <a:extLst>
              <a:ext uri="{FF2B5EF4-FFF2-40B4-BE49-F238E27FC236}">
                <a16:creationId xmlns:a16="http://schemas.microsoft.com/office/drawing/2014/main" id="{C1E7126C-AD6B-834A-B9C4-EDE6FA5A4877}"/>
              </a:ext>
            </a:extLst>
          </p:cNvPr>
          <p:cNvCxnSpPr>
            <a:cxnSpLocks/>
            <a:stCxn id="42" idx="3"/>
          </p:cNvCxnSpPr>
          <p:nvPr/>
        </p:nvCxnSpPr>
        <p:spPr>
          <a:xfrm>
            <a:off x="4566642" y="3429000"/>
            <a:ext cx="10437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文本框 46">
            <a:extLst>
              <a:ext uri="{FF2B5EF4-FFF2-40B4-BE49-F238E27FC236}">
                <a16:creationId xmlns:a16="http://schemas.microsoft.com/office/drawing/2014/main" id="{DE29A848-C251-574B-89E5-5A64154C1CAD}"/>
              </a:ext>
            </a:extLst>
          </p:cNvPr>
          <p:cNvSpPr txBox="1"/>
          <p:nvPr/>
        </p:nvSpPr>
        <p:spPr>
          <a:xfrm>
            <a:off x="4681145" y="3036841"/>
            <a:ext cx="744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/>
              <a:t>diffvg</a:t>
            </a:r>
            <a:endParaRPr kumimoji="1" lang="zh-CN" altLang="en-US" dirty="0"/>
          </a:p>
        </p:txBody>
      </p:sp>
      <p:cxnSp>
        <p:nvCxnSpPr>
          <p:cNvPr id="48" name="直线箭头连接符 47">
            <a:extLst>
              <a:ext uri="{FF2B5EF4-FFF2-40B4-BE49-F238E27FC236}">
                <a16:creationId xmlns:a16="http://schemas.microsoft.com/office/drawing/2014/main" id="{58317321-E300-3A42-8E0B-EA493E43E349}"/>
              </a:ext>
            </a:extLst>
          </p:cNvPr>
          <p:cNvCxnSpPr>
            <a:cxnSpLocks/>
            <a:stCxn id="38" idx="2"/>
          </p:cNvCxnSpPr>
          <p:nvPr/>
        </p:nvCxnSpPr>
        <p:spPr>
          <a:xfrm>
            <a:off x="1351097" y="4006338"/>
            <a:ext cx="0" cy="6126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文本框 51">
            <a:extLst>
              <a:ext uri="{FF2B5EF4-FFF2-40B4-BE49-F238E27FC236}">
                <a16:creationId xmlns:a16="http://schemas.microsoft.com/office/drawing/2014/main" id="{3DEC8CFD-123C-8042-82E1-9D3538DC4020}"/>
              </a:ext>
            </a:extLst>
          </p:cNvPr>
          <p:cNvSpPr txBox="1"/>
          <p:nvPr/>
        </p:nvSpPr>
        <p:spPr>
          <a:xfrm>
            <a:off x="484102" y="4162104"/>
            <a:ext cx="744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/>
              <a:t>diffvg</a:t>
            </a:r>
            <a:endParaRPr kumimoji="1" lang="zh-CN" altLang="en-US" dirty="0"/>
          </a:p>
        </p:txBody>
      </p:sp>
      <p:sp>
        <p:nvSpPr>
          <p:cNvPr id="53" name="梯形 52">
            <a:extLst>
              <a:ext uri="{FF2B5EF4-FFF2-40B4-BE49-F238E27FC236}">
                <a16:creationId xmlns:a16="http://schemas.microsoft.com/office/drawing/2014/main" id="{F20C4272-555E-164C-99BF-9B89D598508F}"/>
              </a:ext>
            </a:extLst>
          </p:cNvPr>
          <p:cNvSpPr/>
          <p:nvPr/>
        </p:nvSpPr>
        <p:spPr>
          <a:xfrm rot="5400000">
            <a:off x="4862676" y="4865094"/>
            <a:ext cx="1072055" cy="959310"/>
          </a:xfrm>
          <a:prstGeom prst="trapezoid">
            <a:avLst>
              <a:gd name="adj" fmla="val 24421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cxnSp>
        <p:nvCxnSpPr>
          <p:cNvPr id="54" name="直线箭头连接符 53">
            <a:extLst>
              <a:ext uri="{FF2B5EF4-FFF2-40B4-BE49-F238E27FC236}">
                <a16:creationId xmlns:a16="http://schemas.microsoft.com/office/drawing/2014/main" id="{65AC25AF-CDBD-2F4A-82CE-A4065ECFA529}"/>
              </a:ext>
            </a:extLst>
          </p:cNvPr>
          <p:cNvCxnSpPr>
            <a:cxnSpLocks/>
            <a:stCxn id="58" idx="3"/>
            <a:endCxn id="53" idx="2"/>
          </p:cNvCxnSpPr>
          <p:nvPr/>
        </p:nvCxnSpPr>
        <p:spPr>
          <a:xfrm>
            <a:off x="4235695" y="5344750"/>
            <a:ext cx="68335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文本框 57">
            <a:extLst>
              <a:ext uri="{FF2B5EF4-FFF2-40B4-BE49-F238E27FC236}">
                <a16:creationId xmlns:a16="http://schemas.microsoft.com/office/drawing/2014/main" id="{202DF4E8-007D-0B4B-B2E0-1CD06E71C2B9}"/>
              </a:ext>
            </a:extLst>
          </p:cNvPr>
          <p:cNvSpPr txBox="1"/>
          <p:nvPr/>
        </p:nvSpPr>
        <p:spPr>
          <a:xfrm>
            <a:off x="3151744" y="4744585"/>
            <a:ext cx="108395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[delta_0,</a:t>
            </a:r>
          </a:p>
          <a:p>
            <a:r>
              <a:rPr kumimoji="1" lang="en-US" altLang="zh-CN" dirty="0"/>
              <a:t> delta_1,</a:t>
            </a:r>
          </a:p>
          <a:p>
            <a:r>
              <a:rPr kumimoji="1" lang="en-US" altLang="zh-CN" dirty="0"/>
              <a:t>     …,</a:t>
            </a:r>
          </a:p>
          <a:p>
            <a:r>
              <a:rPr kumimoji="1" lang="en-US" altLang="zh-CN" dirty="0"/>
              <a:t>delta_21]</a:t>
            </a:r>
            <a:endParaRPr kumimoji="1" lang="zh-CN" altLang="en-US" dirty="0"/>
          </a:p>
        </p:txBody>
      </p:sp>
      <p:cxnSp>
        <p:nvCxnSpPr>
          <p:cNvPr id="62" name="直线箭头连接符 61">
            <a:extLst>
              <a:ext uri="{FF2B5EF4-FFF2-40B4-BE49-F238E27FC236}">
                <a16:creationId xmlns:a16="http://schemas.microsoft.com/office/drawing/2014/main" id="{57414A05-81BE-9D49-95D7-11D28E11B8F6}"/>
              </a:ext>
            </a:extLst>
          </p:cNvPr>
          <p:cNvCxnSpPr>
            <a:cxnSpLocks/>
            <a:stCxn id="42" idx="2"/>
            <a:endCxn id="58" idx="0"/>
          </p:cNvCxnSpPr>
          <p:nvPr/>
        </p:nvCxnSpPr>
        <p:spPr>
          <a:xfrm>
            <a:off x="3688838" y="4029164"/>
            <a:ext cx="4882" cy="7154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文本框 67">
            <a:extLst>
              <a:ext uri="{FF2B5EF4-FFF2-40B4-BE49-F238E27FC236}">
                <a16:creationId xmlns:a16="http://schemas.microsoft.com/office/drawing/2014/main" id="{13094ADC-F602-644A-B18E-CF8314B5924E}"/>
              </a:ext>
            </a:extLst>
          </p:cNvPr>
          <p:cNvSpPr txBox="1"/>
          <p:nvPr/>
        </p:nvSpPr>
        <p:spPr>
          <a:xfrm>
            <a:off x="4904053" y="5160082"/>
            <a:ext cx="994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Encoder</a:t>
            </a:r>
            <a:endParaRPr kumimoji="1" lang="zh-CN" altLang="en-US" dirty="0"/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B41E154F-3E70-6646-B62F-A9767895BF31}"/>
              </a:ext>
            </a:extLst>
          </p:cNvPr>
          <p:cNvSpPr/>
          <p:nvPr/>
        </p:nvSpPr>
        <p:spPr>
          <a:xfrm>
            <a:off x="5965408" y="5218664"/>
            <a:ext cx="720000" cy="26814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z</a:t>
            </a:r>
            <a:endParaRPr kumimoji="1" lang="zh-CN" altLang="en-US" dirty="0"/>
          </a:p>
        </p:txBody>
      </p:sp>
      <p:sp>
        <p:nvSpPr>
          <p:cNvPr id="72" name="梯形 71">
            <a:extLst>
              <a:ext uri="{FF2B5EF4-FFF2-40B4-BE49-F238E27FC236}">
                <a16:creationId xmlns:a16="http://schemas.microsoft.com/office/drawing/2014/main" id="{F0A7A32C-8C02-5740-B3E4-73166A77CF43}"/>
              </a:ext>
            </a:extLst>
          </p:cNvPr>
          <p:cNvSpPr/>
          <p:nvPr/>
        </p:nvSpPr>
        <p:spPr>
          <a:xfrm rot="5400000" flipH="1" flipV="1">
            <a:off x="6708728" y="4865092"/>
            <a:ext cx="1072055" cy="959310"/>
          </a:xfrm>
          <a:prstGeom prst="trapezoid">
            <a:avLst>
              <a:gd name="adj" fmla="val 24421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73" name="文本框 72">
            <a:extLst>
              <a:ext uri="{FF2B5EF4-FFF2-40B4-BE49-F238E27FC236}">
                <a16:creationId xmlns:a16="http://schemas.microsoft.com/office/drawing/2014/main" id="{7B615B1C-E59C-A54C-87C2-2BBC74A4658B}"/>
              </a:ext>
            </a:extLst>
          </p:cNvPr>
          <p:cNvSpPr txBox="1"/>
          <p:nvPr/>
        </p:nvSpPr>
        <p:spPr>
          <a:xfrm>
            <a:off x="6749148" y="5168070"/>
            <a:ext cx="1029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Decoder</a:t>
            </a:r>
            <a:endParaRPr kumimoji="1" lang="zh-CN" altLang="en-US" dirty="0"/>
          </a:p>
        </p:txBody>
      </p:sp>
      <p:cxnSp>
        <p:nvCxnSpPr>
          <p:cNvPr id="74" name="直线箭头连接符 73">
            <a:extLst>
              <a:ext uri="{FF2B5EF4-FFF2-40B4-BE49-F238E27FC236}">
                <a16:creationId xmlns:a16="http://schemas.microsoft.com/office/drawing/2014/main" id="{37212673-17F3-1046-99D0-8EE914C7DA33}"/>
              </a:ext>
            </a:extLst>
          </p:cNvPr>
          <p:cNvCxnSpPr>
            <a:cxnSpLocks/>
          </p:cNvCxnSpPr>
          <p:nvPr/>
        </p:nvCxnSpPr>
        <p:spPr>
          <a:xfrm>
            <a:off x="7724411" y="5348048"/>
            <a:ext cx="68335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5" name="文本框 74">
            <a:extLst>
              <a:ext uri="{FF2B5EF4-FFF2-40B4-BE49-F238E27FC236}">
                <a16:creationId xmlns:a16="http://schemas.microsoft.com/office/drawing/2014/main" id="{6CAC0345-AB33-784F-960E-4C82773572E8}"/>
              </a:ext>
            </a:extLst>
          </p:cNvPr>
          <p:cNvSpPr txBox="1"/>
          <p:nvPr/>
        </p:nvSpPr>
        <p:spPr>
          <a:xfrm>
            <a:off x="8305673" y="4744582"/>
            <a:ext cx="108395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[delta_0,</a:t>
            </a:r>
          </a:p>
          <a:p>
            <a:r>
              <a:rPr kumimoji="1" lang="en-US" altLang="zh-CN" dirty="0"/>
              <a:t> delta_1,</a:t>
            </a:r>
          </a:p>
          <a:p>
            <a:r>
              <a:rPr kumimoji="1" lang="en-US" altLang="zh-CN" dirty="0"/>
              <a:t>     …,</a:t>
            </a:r>
          </a:p>
          <a:p>
            <a:r>
              <a:rPr kumimoji="1" lang="en-US" altLang="zh-CN" dirty="0"/>
              <a:t>delta_21]</a:t>
            </a:r>
            <a:endParaRPr kumimoji="1" lang="zh-CN" altLang="en-US" dirty="0"/>
          </a:p>
        </p:txBody>
      </p:sp>
      <p:cxnSp>
        <p:nvCxnSpPr>
          <p:cNvPr id="78" name="肘形连接符 77">
            <a:extLst>
              <a:ext uri="{FF2B5EF4-FFF2-40B4-BE49-F238E27FC236}">
                <a16:creationId xmlns:a16="http://schemas.microsoft.com/office/drawing/2014/main" id="{EDCDC6E0-F10F-634D-BEDF-545849EE4C40}"/>
              </a:ext>
            </a:extLst>
          </p:cNvPr>
          <p:cNvCxnSpPr>
            <a:stCxn id="58" idx="2"/>
            <a:endCxn id="75" idx="2"/>
          </p:cNvCxnSpPr>
          <p:nvPr/>
        </p:nvCxnSpPr>
        <p:spPr>
          <a:xfrm rot="5400000" flipH="1" flipV="1">
            <a:off x="6270682" y="3367948"/>
            <a:ext cx="3" cy="5153929"/>
          </a:xfrm>
          <a:prstGeom prst="bentConnector3">
            <a:avLst>
              <a:gd name="adj1" fmla="val -7620000000"/>
            </a:avLst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9" name="文本框 78">
            <a:extLst>
              <a:ext uri="{FF2B5EF4-FFF2-40B4-BE49-F238E27FC236}">
                <a16:creationId xmlns:a16="http://schemas.microsoft.com/office/drawing/2014/main" id="{4D0BB7EC-0C3C-3347-BD50-C1195AC6CB57}"/>
              </a:ext>
            </a:extLst>
          </p:cNvPr>
          <p:cNvSpPr txBox="1"/>
          <p:nvPr/>
        </p:nvSpPr>
        <p:spPr>
          <a:xfrm>
            <a:off x="5853520" y="6111606"/>
            <a:ext cx="1111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MSE Loss</a:t>
            </a:r>
            <a:endParaRPr kumimoji="1" lang="zh-CN" altLang="en-US" dirty="0"/>
          </a:p>
        </p:txBody>
      </p:sp>
      <p:sp>
        <p:nvSpPr>
          <p:cNvPr id="80" name="文本框 79">
            <a:extLst>
              <a:ext uri="{FF2B5EF4-FFF2-40B4-BE49-F238E27FC236}">
                <a16:creationId xmlns:a16="http://schemas.microsoft.com/office/drawing/2014/main" id="{E2A5844B-E79E-AF4E-B286-B357B07436FA}"/>
              </a:ext>
            </a:extLst>
          </p:cNvPr>
          <p:cNvSpPr txBox="1"/>
          <p:nvPr/>
        </p:nvSpPr>
        <p:spPr>
          <a:xfrm>
            <a:off x="68604" y="3221507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1️⃣</a:t>
            </a:r>
            <a:endParaRPr kumimoji="1"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0130657D-34A4-F94F-A444-F7B93F26D9A0}"/>
              </a:ext>
            </a:extLst>
          </p:cNvPr>
          <p:cNvSpPr txBox="1"/>
          <p:nvPr/>
        </p:nvSpPr>
        <p:spPr>
          <a:xfrm>
            <a:off x="9723120" y="3158999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无法降低解空间</a:t>
            </a:r>
          </a:p>
        </p:txBody>
      </p:sp>
    </p:spTree>
    <p:extLst>
      <p:ext uri="{BB962C8B-B14F-4D97-AF65-F5344CB8AC3E}">
        <p14:creationId xmlns:p14="http://schemas.microsoft.com/office/powerpoint/2010/main" val="19820603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B1809B10-77A1-4F43-BF9A-713C92D1A40E}"/>
              </a:ext>
            </a:extLst>
          </p:cNvPr>
          <p:cNvSpPr/>
          <p:nvPr/>
        </p:nvSpPr>
        <p:spPr>
          <a:xfrm>
            <a:off x="651022" y="34417"/>
            <a:ext cx="1440000" cy="1440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GT</a:t>
            </a:r>
            <a:endParaRPr kumimoji="1"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FB90179-A03A-DB4D-B902-FC6F4B5C9DC4}"/>
              </a:ext>
            </a:extLst>
          </p:cNvPr>
          <p:cNvSpPr/>
          <p:nvPr/>
        </p:nvSpPr>
        <p:spPr>
          <a:xfrm>
            <a:off x="2654381" y="34415"/>
            <a:ext cx="1440000" cy="1440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GT</a:t>
            </a:r>
            <a:endParaRPr kumimoji="1" lang="zh-CN" altLang="en-US" dirty="0"/>
          </a:p>
        </p:txBody>
      </p:sp>
      <p:cxnSp>
        <p:nvCxnSpPr>
          <p:cNvPr id="7" name="直线连接符 6">
            <a:extLst>
              <a:ext uri="{FF2B5EF4-FFF2-40B4-BE49-F238E27FC236}">
                <a16:creationId xmlns:a16="http://schemas.microsoft.com/office/drawing/2014/main" id="{9EA5B22F-11BB-D64A-AF76-86D244126C97}"/>
              </a:ext>
            </a:extLst>
          </p:cNvPr>
          <p:cNvCxnSpPr>
            <a:cxnSpLocks/>
            <a:stCxn id="5" idx="1"/>
            <a:endCxn id="5" idx="3"/>
          </p:cNvCxnSpPr>
          <p:nvPr/>
        </p:nvCxnSpPr>
        <p:spPr>
          <a:xfrm>
            <a:off x="2654381" y="754415"/>
            <a:ext cx="1440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直线连接符 8">
            <a:extLst>
              <a:ext uri="{FF2B5EF4-FFF2-40B4-BE49-F238E27FC236}">
                <a16:creationId xmlns:a16="http://schemas.microsoft.com/office/drawing/2014/main" id="{40EFEDD3-954D-E24B-B561-A51ECEA9DA35}"/>
              </a:ext>
            </a:extLst>
          </p:cNvPr>
          <p:cNvCxnSpPr>
            <a:stCxn id="5" idx="0"/>
            <a:endCxn id="5" idx="2"/>
          </p:cNvCxnSpPr>
          <p:nvPr/>
        </p:nvCxnSpPr>
        <p:spPr>
          <a:xfrm>
            <a:off x="3374381" y="34415"/>
            <a:ext cx="0" cy="1440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矩形 9">
            <a:extLst>
              <a:ext uri="{FF2B5EF4-FFF2-40B4-BE49-F238E27FC236}">
                <a16:creationId xmlns:a16="http://schemas.microsoft.com/office/drawing/2014/main" id="{BF7F3C9B-3250-404D-83F7-5873A77181C1}"/>
              </a:ext>
            </a:extLst>
          </p:cNvPr>
          <p:cNvSpPr/>
          <p:nvPr/>
        </p:nvSpPr>
        <p:spPr>
          <a:xfrm>
            <a:off x="4707997" y="394415"/>
            <a:ext cx="720000" cy="720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DE0A2212-79C2-234C-9BFE-7A1CEFF93CB7}"/>
              </a:ext>
            </a:extLst>
          </p:cNvPr>
          <p:cNvSpPr/>
          <p:nvPr/>
        </p:nvSpPr>
        <p:spPr>
          <a:xfrm>
            <a:off x="6079309" y="394415"/>
            <a:ext cx="720000" cy="720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8E16E339-F89B-1C48-BC1A-98FF4E3CBA16}"/>
              </a:ext>
            </a:extLst>
          </p:cNvPr>
          <p:cNvSpPr/>
          <p:nvPr/>
        </p:nvSpPr>
        <p:spPr>
          <a:xfrm>
            <a:off x="6259309" y="574415"/>
            <a:ext cx="360000" cy="3600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782EB79C-7216-E647-9F81-53321B01ADAA}"/>
              </a:ext>
            </a:extLst>
          </p:cNvPr>
          <p:cNvSpPr txBox="1"/>
          <p:nvPr/>
        </p:nvSpPr>
        <p:spPr>
          <a:xfrm>
            <a:off x="6933213" y="380418"/>
            <a:ext cx="676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delta</a:t>
            </a:r>
            <a:endParaRPr kumimoji="1" lang="zh-CN" altLang="en-US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7C6AD37B-13EB-2A4A-B5F1-967DC57E7577}"/>
              </a:ext>
            </a:extLst>
          </p:cNvPr>
          <p:cNvSpPr/>
          <p:nvPr/>
        </p:nvSpPr>
        <p:spPr>
          <a:xfrm>
            <a:off x="7830955" y="394415"/>
            <a:ext cx="720000" cy="720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cxnSp>
        <p:nvCxnSpPr>
          <p:cNvPr id="30" name="直线箭头连接符 29">
            <a:extLst>
              <a:ext uri="{FF2B5EF4-FFF2-40B4-BE49-F238E27FC236}">
                <a16:creationId xmlns:a16="http://schemas.microsoft.com/office/drawing/2014/main" id="{FBCC9161-C830-3147-95DA-A82A46C5D8C4}"/>
              </a:ext>
            </a:extLst>
          </p:cNvPr>
          <p:cNvCxnSpPr>
            <a:cxnSpLocks/>
            <a:stCxn id="21" idx="3"/>
            <a:endCxn id="23" idx="1"/>
          </p:cNvCxnSpPr>
          <p:nvPr/>
        </p:nvCxnSpPr>
        <p:spPr>
          <a:xfrm>
            <a:off x="6799309" y="754415"/>
            <a:ext cx="10316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任意形状 26">
            <a:extLst>
              <a:ext uri="{FF2B5EF4-FFF2-40B4-BE49-F238E27FC236}">
                <a16:creationId xmlns:a16="http://schemas.microsoft.com/office/drawing/2014/main" id="{A504D22A-656C-124A-AEFC-0939DE0D04EA}"/>
              </a:ext>
            </a:extLst>
          </p:cNvPr>
          <p:cNvSpPr/>
          <p:nvPr/>
        </p:nvSpPr>
        <p:spPr>
          <a:xfrm>
            <a:off x="7743905" y="484415"/>
            <a:ext cx="894098" cy="540000"/>
          </a:xfrm>
          <a:custGeom>
            <a:avLst/>
            <a:gdLst>
              <a:gd name="connsiteX0" fmla="*/ 0 w 1154430"/>
              <a:gd name="connsiteY0" fmla="*/ 445770 h 697230"/>
              <a:gd name="connsiteX1" fmla="*/ 80010 w 1154430"/>
              <a:gd name="connsiteY1" fmla="*/ 194310 h 697230"/>
              <a:gd name="connsiteX2" fmla="*/ 320040 w 1154430"/>
              <a:gd name="connsiteY2" fmla="*/ 194310 h 697230"/>
              <a:gd name="connsiteX3" fmla="*/ 411480 w 1154430"/>
              <a:gd name="connsiteY3" fmla="*/ 217170 h 697230"/>
              <a:gd name="connsiteX4" fmla="*/ 480060 w 1154430"/>
              <a:gd name="connsiteY4" fmla="*/ 240030 h 697230"/>
              <a:gd name="connsiteX5" fmla="*/ 502920 w 1154430"/>
              <a:gd name="connsiteY5" fmla="*/ 228600 h 697230"/>
              <a:gd name="connsiteX6" fmla="*/ 674370 w 1154430"/>
              <a:gd name="connsiteY6" fmla="*/ 57150 h 697230"/>
              <a:gd name="connsiteX7" fmla="*/ 834390 w 1154430"/>
              <a:gd name="connsiteY7" fmla="*/ 0 h 697230"/>
              <a:gd name="connsiteX8" fmla="*/ 1005840 w 1154430"/>
              <a:gd name="connsiteY8" fmla="*/ 34290 h 697230"/>
              <a:gd name="connsiteX9" fmla="*/ 1154430 w 1154430"/>
              <a:gd name="connsiteY9" fmla="*/ 194310 h 697230"/>
              <a:gd name="connsiteX10" fmla="*/ 1040130 w 1154430"/>
              <a:gd name="connsiteY10" fmla="*/ 422910 h 697230"/>
              <a:gd name="connsiteX11" fmla="*/ 800100 w 1154430"/>
              <a:gd name="connsiteY11" fmla="*/ 537210 h 697230"/>
              <a:gd name="connsiteX12" fmla="*/ 697230 w 1154430"/>
              <a:gd name="connsiteY12" fmla="*/ 697230 h 697230"/>
              <a:gd name="connsiteX13" fmla="*/ 422910 w 1154430"/>
              <a:gd name="connsiteY13" fmla="*/ 548640 h 697230"/>
              <a:gd name="connsiteX14" fmla="*/ 297180 w 1154430"/>
              <a:gd name="connsiteY14" fmla="*/ 457200 h 697230"/>
              <a:gd name="connsiteX15" fmla="*/ 137160 w 1154430"/>
              <a:gd name="connsiteY15" fmla="*/ 537210 h 697230"/>
              <a:gd name="connsiteX16" fmla="*/ 0 w 1154430"/>
              <a:gd name="connsiteY16" fmla="*/ 445770 h 697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154430" h="697230">
                <a:moveTo>
                  <a:pt x="0" y="445770"/>
                </a:moveTo>
                <a:lnTo>
                  <a:pt x="80010" y="194310"/>
                </a:lnTo>
                <a:cubicBezTo>
                  <a:pt x="199447" y="183452"/>
                  <a:pt x="204288" y="175018"/>
                  <a:pt x="320040" y="194310"/>
                </a:cubicBezTo>
                <a:cubicBezTo>
                  <a:pt x="351031" y="199475"/>
                  <a:pt x="381674" y="207235"/>
                  <a:pt x="411480" y="217170"/>
                </a:cubicBezTo>
                <a:cubicBezTo>
                  <a:pt x="434340" y="224790"/>
                  <a:pt x="458507" y="250806"/>
                  <a:pt x="480060" y="240030"/>
                </a:cubicBezTo>
                <a:lnTo>
                  <a:pt x="502920" y="228600"/>
                </a:lnTo>
                <a:lnTo>
                  <a:pt x="674370" y="57150"/>
                </a:lnTo>
                <a:lnTo>
                  <a:pt x="834390" y="0"/>
                </a:lnTo>
                <a:lnTo>
                  <a:pt x="1005840" y="34290"/>
                </a:lnTo>
                <a:lnTo>
                  <a:pt x="1154430" y="194310"/>
                </a:lnTo>
                <a:lnTo>
                  <a:pt x="1040130" y="422910"/>
                </a:lnTo>
                <a:lnTo>
                  <a:pt x="800100" y="537210"/>
                </a:lnTo>
                <a:lnTo>
                  <a:pt x="697230" y="697230"/>
                </a:lnTo>
                <a:lnTo>
                  <a:pt x="422910" y="548640"/>
                </a:lnTo>
                <a:lnTo>
                  <a:pt x="297180" y="457200"/>
                </a:lnTo>
                <a:lnTo>
                  <a:pt x="137160" y="537210"/>
                </a:lnTo>
                <a:lnTo>
                  <a:pt x="0" y="445770"/>
                </a:lnTo>
                <a:close/>
              </a:path>
            </a:pathLst>
          </a:cu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5" name="椭圆 34">
            <a:extLst>
              <a:ext uri="{FF2B5EF4-FFF2-40B4-BE49-F238E27FC236}">
                <a16:creationId xmlns:a16="http://schemas.microsoft.com/office/drawing/2014/main" id="{076E7F6E-73EB-2648-99EB-1ECE138C1DC0}"/>
              </a:ext>
            </a:extLst>
          </p:cNvPr>
          <p:cNvSpPr/>
          <p:nvPr/>
        </p:nvSpPr>
        <p:spPr>
          <a:xfrm>
            <a:off x="1011290" y="3524434"/>
            <a:ext cx="360000" cy="3600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6" name="直线箭头连接符 35">
            <a:extLst>
              <a:ext uri="{FF2B5EF4-FFF2-40B4-BE49-F238E27FC236}">
                <a16:creationId xmlns:a16="http://schemas.microsoft.com/office/drawing/2014/main" id="{C22E867C-83CB-D94C-B9FF-E9398E639F7E}"/>
              </a:ext>
            </a:extLst>
          </p:cNvPr>
          <p:cNvCxnSpPr>
            <a:cxnSpLocks/>
          </p:cNvCxnSpPr>
          <p:nvPr/>
        </p:nvCxnSpPr>
        <p:spPr>
          <a:xfrm>
            <a:off x="1607431" y="2291386"/>
            <a:ext cx="10316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任意形状 36">
            <a:extLst>
              <a:ext uri="{FF2B5EF4-FFF2-40B4-BE49-F238E27FC236}">
                <a16:creationId xmlns:a16="http://schemas.microsoft.com/office/drawing/2014/main" id="{CA6D3F24-D570-C540-B701-AAC969B40EE9}"/>
              </a:ext>
            </a:extLst>
          </p:cNvPr>
          <p:cNvSpPr/>
          <p:nvPr/>
        </p:nvSpPr>
        <p:spPr>
          <a:xfrm>
            <a:off x="5511294" y="2021385"/>
            <a:ext cx="894098" cy="540000"/>
          </a:xfrm>
          <a:custGeom>
            <a:avLst/>
            <a:gdLst>
              <a:gd name="connsiteX0" fmla="*/ 0 w 1154430"/>
              <a:gd name="connsiteY0" fmla="*/ 445770 h 697230"/>
              <a:gd name="connsiteX1" fmla="*/ 80010 w 1154430"/>
              <a:gd name="connsiteY1" fmla="*/ 194310 h 697230"/>
              <a:gd name="connsiteX2" fmla="*/ 320040 w 1154430"/>
              <a:gd name="connsiteY2" fmla="*/ 194310 h 697230"/>
              <a:gd name="connsiteX3" fmla="*/ 411480 w 1154430"/>
              <a:gd name="connsiteY3" fmla="*/ 217170 h 697230"/>
              <a:gd name="connsiteX4" fmla="*/ 480060 w 1154430"/>
              <a:gd name="connsiteY4" fmla="*/ 240030 h 697230"/>
              <a:gd name="connsiteX5" fmla="*/ 502920 w 1154430"/>
              <a:gd name="connsiteY5" fmla="*/ 228600 h 697230"/>
              <a:gd name="connsiteX6" fmla="*/ 674370 w 1154430"/>
              <a:gd name="connsiteY6" fmla="*/ 57150 h 697230"/>
              <a:gd name="connsiteX7" fmla="*/ 834390 w 1154430"/>
              <a:gd name="connsiteY7" fmla="*/ 0 h 697230"/>
              <a:gd name="connsiteX8" fmla="*/ 1005840 w 1154430"/>
              <a:gd name="connsiteY8" fmla="*/ 34290 h 697230"/>
              <a:gd name="connsiteX9" fmla="*/ 1154430 w 1154430"/>
              <a:gd name="connsiteY9" fmla="*/ 194310 h 697230"/>
              <a:gd name="connsiteX10" fmla="*/ 1040130 w 1154430"/>
              <a:gd name="connsiteY10" fmla="*/ 422910 h 697230"/>
              <a:gd name="connsiteX11" fmla="*/ 800100 w 1154430"/>
              <a:gd name="connsiteY11" fmla="*/ 537210 h 697230"/>
              <a:gd name="connsiteX12" fmla="*/ 697230 w 1154430"/>
              <a:gd name="connsiteY12" fmla="*/ 697230 h 697230"/>
              <a:gd name="connsiteX13" fmla="*/ 422910 w 1154430"/>
              <a:gd name="connsiteY13" fmla="*/ 548640 h 697230"/>
              <a:gd name="connsiteX14" fmla="*/ 297180 w 1154430"/>
              <a:gd name="connsiteY14" fmla="*/ 457200 h 697230"/>
              <a:gd name="connsiteX15" fmla="*/ 137160 w 1154430"/>
              <a:gd name="connsiteY15" fmla="*/ 537210 h 697230"/>
              <a:gd name="connsiteX16" fmla="*/ 0 w 1154430"/>
              <a:gd name="connsiteY16" fmla="*/ 445770 h 697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154430" h="697230">
                <a:moveTo>
                  <a:pt x="0" y="445770"/>
                </a:moveTo>
                <a:lnTo>
                  <a:pt x="80010" y="194310"/>
                </a:lnTo>
                <a:cubicBezTo>
                  <a:pt x="199447" y="183452"/>
                  <a:pt x="204288" y="175018"/>
                  <a:pt x="320040" y="194310"/>
                </a:cubicBezTo>
                <a:cubicBezTo>
                  <a:pt x="351031" y="199475"/>
                  <a:pt x="381674" y="207235"/>
                  <a:pt x="411480" y="217170"/>
                </a:cubicBezTo>
                <a:cubicBezTo>
                  <a:pt x="434340" y="224790"/>
                  <a:pt x="458507" y="250806"/>
                  <a:pt x="480060" y="240030"/>
                </a:cubicBezTo>
                <a:lnTo>
                  <a:pt x="502920" y="228600"/>
                </a:lnTo>
                <a:lnTo>
                  <a:pt x="674370" y="57150"/>
                </a:lnTo>
                <a:lnTo>
                  <a:pt x="834390" y="0"/>
                </a:lnTo>
                <a:lnTo>
                  <a:pt x="1005840" y="34290"/>
                </a:lnTo>
                <a:lnTo>
                  <a:pt x="1154430" y="194310"/>
                </a:lnTo>
                <a:lnTo>
                  <a:pt x="1040130" y="422910"/>
                </a:lnTo>
                <a:lnTo>
                  <a:pt x="800100" y="537210"/>
                </a:lnTo>
                <a:lnTo>
                  <a:pt x="697230" y="697230"/>
                </a:lnTo>
                <a:lnTo>
                  <a:pt x="422910" y="548640"/>
                </a:lnTo>
                <a:lnTo>
                  <a:pt x="297180" y="457200"/>
                </a:lnTo>
                <a:lnTo>
                  <a:pt x="137160" y="537210"/>
                </a:lnTo>
                <a:lnTo>
                  <a:pt x="0" y="445770"/>
                </a:lnTo>
                <a:close/>
              </a:path>
            </a:pathLst>
          </a:cu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FD00D06F-58CC-CF4B-A87E-076B26E20309}"/>
              </a:ext>
            </a:extLst>
          </p:cNvPr>
          <p:cNvSpPr txBox="1"/>
          <p:nvPr/>
        </p:nvSpPr>
        <p:spPr>
          <a:xfrm>
            <a:off x="837668" y="1668395"/>
            <a:ext cx="70724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[a_0,</a:t>
            </a:r>
          </a:p>
          <a:p>
            <a:r>
              <a:rPr kumimoji="1" lang="en-US" altLang="zh-CN" dirty="0"/>
              <a:t> a_1,</a:t>
            </a:r>
          </a:p>
          <a:p>
            <a:r>
              <a:rPr kumimoji="1" lang="en-US" altLang="zh-CN" dirty="0"/>
              <a:t>  …,</a:t>
            </a:r>
          </a:p>
          <a:p>
            <a:r>
              <a:rPr kumimoji="1" lang="en-US" altLang="zh-CN" dirty="0"/>
              <a:t>a_21]</a:t>
            </a:r>
            <a:endParaRPr kumimoji="1" lang="zh-CN" altLang="en-US" dirty="0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360EDF76-68C7-3848-BB44-B2B558888E0B}"/>
              </a:ext>
            </a:extLst>
          </p:cNvPr>
          <p:cNvSpPr txBox="1"/>
          <p:nvPr/>
        </p:nvSpPr>
        <p:spPr>
          <a:xfrm>
            <a:off x="1790935" y="1922054"/>
            <a:ext cx="676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delta</a:t>
            </a:r>
            <a:endParaRPr kumimoji="1" lang="zh-CN" altLang="en-US" dirty="0"/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34ABE00B-3691-894D-81BE-8AB8EEED6580}"/>
              </a:ext>
            </a:extLst>
          </p:cNvPr>
          <p:cNvSpPr txBox="1"/>
          <p:nvPr/>
        </p:nvSpPr>
        <p:spPr>
          <a:xfrm>
            <a:off x="2651227" y="1691221"/>
            <a:ext cx="175560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[a_0+delta_0,</a:t>
            </a:r>
          </a:p>
          <a:p>
            <a:r>
              <a:rPr kumimoji="1" lang="en-US" altLang="zh-CN" dirty="0"/>
              <a:t> a_1+delta_1,</a:t>
            </a:r>
          </a:p>
          <a:p>
            <a:r>
              <a:rPr kumimoji="1" lang="en-US" altLang="zh-CN" dirty="0"/>
              <a:t>         …,</a:t>
            </a:r>
          </a:p>
          <a:p>
            <a:r>
              <a:rPr kumimoji="1" lang="en-US" altLang="zh-CN" dirty="0"/>
              <a:t>a_21+delta_21]</a:t>
            </a:r>
            <a:endParaRPr kumimoji="1" lang="zh-CN" altLang="en-US" dirty="0"/>
          </a:p>
        </p:txBody>
      </p:sp>
      <p:cxnSp>
        <p:nvCxnSpPr>
          <p:cNvPr id="44" name="直线箭头连接符 43">
            <a:extLst>
              <a:ext uri="{FF2B5EF4-FFF2-40B4-BE49-F238E27FC236}">
                <a16:creationId xmlns:a16="http://schemas.microsoft.com/office/drawing/2014/main" id="{C1E7126C-AD6B-834A-B9C4-EDE6FA5A4877}"/>
              </a:ext>
            </a:extLst>
          </p:cNvPr>
          <p:cNvCxnSpPr>
            <a:cxnSpLocks/>
            <a:stCxn id="42" idx="3"/>
          </p:cNvCxnSpPr>
          <p:nvPr/>
        </p:nvCxnSpPr>
        <p:spPr>
          <a:xfrm>
            <a:off x="4406836" y="2291386"/>
            <a:ext cx="10437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文本框 46">
            <a:extLst>
              <a:ext uri="{FF2B5EF4-FFF2-40B4-BE49-F238E27FC236}">
                <a16:creationId xmlns:a16="http://schemas.microsoft.com/office/drawing/2014/main" id="{DE29A848-C251-574B-89E5-5A64154C1CAD}"/>
              </a:ext>
            </a:extLst>
          </p:cNvPr>
          <p:cNvSpPr txBox="1"/>
          <p:nvPr/>
        </p:nvSpPr>
        <p:spPr>
          <a:xfrm>
            <a:off x="4521339" y="1899227"/>
            <a:ext cx="744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/>
              <a:t>diffvg</a:t>
            </a:r>
            <a:endParaRPr kumimoji="1" lang="zh-CN" altLang="en-US" dirty="0"/>
          </a:p>
        </p:txBody>
      </p:sp>
      <p:cxnSp>
        <p:nvCxnSpPr>
          <p:cNvPr id="48" name="直线箭头连接符 47">
            <a:extLst>
              <a:ext uri="{FF2B5EF4-FFF2-40B4-BE49-F238E27FC236}">
                <a16:creationId xmlns:a16="http://schemas.microsoft.com/office/drawing/2014/main" id="{58317321-E300-3A42-8E0B-EA493E43E349}"/>
              </a:ext>
            </a:extLst>
          </p:cNvPr>
          <p:cNvCxnSpPr>
            <a:cxnSpLocks/>
            <a:stCxn id="38" idx="2"/>
          </p:cNvCxnSpPr>
          <p:nvPr/>
        </p:nvCxnSpPr>
        <p:spPr>
          <a:xfrm>
            <a:off x="1191291" y="2868724"/>
            <a:ext cx="0" cy="6126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文本框 51">
            <a:extLst>
              <a:ext uri="{FF2B5EF4-FFF2-40B4-BE49-F238E27FC236}">
                <a16:creationId xmlns:a16="http://schemas.microsoft.com/office/drawing/2014/main" id="{3DEC8CFD-123C-8042-82E1-9D3538DC4020}"/>
              </a:ext>
            </a:extLst>
          </p:cNvPr>
          <p:cNvSpPr txBox="1"/>
          <p:nvPr/>
        </p:nvSpPr>
        <p:spPr>
          <a:xfrm>
            <a:off x="324296" y="3024490"/>
            <a:ext cx="744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/>
              <a:t>diffvg</a:t>
            </a:r>
            <a:endParaRPr kumimoji="1" lang="zh-CN" altLang="en-US" dirty="0"/>
          </a:p>
        </p:txBody>
      </p:sp>
      <p:sp>
        <p:nvSpPr>
          <p:cNvPr id="53" name="梯形 52">
            <a:extLst>
              <a:ext uri="{FF2B5EF4-FFF2-40B4-BE49-F238E27FC236}">
                <a16:creationId xmlns:a16="http://schemas.microsoft.com/office/drawing/2014/main" id="{F20C4272-555E-164C-99BF-9B89D598508F}"/>
              </a:ext>
            </a:extLst>
          </p:cNvPr>
          <p:cNvSpPr/>
          <p:nvPr/>
        </p:nvSpPr>
        <p:spPr>
          <a:xfrm rot="5400000">
            <a:off x="7087097" y="1788906"/>
            <a:ext cx="1072055" cy="959310"/>
          </a:xfrm>
          <a:prstGeom prst="trapezoid">
            <a:avLst>
              <a:gd name="adj" fmla="val 24421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cxnSp>
        <p:nvCxnSpPr>
          <p:cNvPr id="54" name="直线箭头连接符 53">
            <a:extLst>
              <a:ext uri="{FF2B5EF4-FFF2-40B4-BE49-F238E27FC236}">
                <a16:creationId xmlns:a16="http://schemas.microsoft.com/office/drawing/2014/main" id="{65AC25AF-CDBD-2F4A-82CE-A4065ECFA529}"/>
              </a:ext>
            </a:extLst>
          </p:cNvPr>
          <p:cNvCxnSpPr>
            <a:cxnSpLocks/>
            <a:endCxn id="53" idx="2"/>
          </p:cNvCxnSpPr>
          <p:nvPr/>
        </p:nvCxnSpPr>
        <p:spPr>
          <a:xfrm>
            <a:off x="6460116" y="2268562"/>
            <a:ext cx="68335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文本框 67">
            <a:extLst>
              <a:ext uri="{FF2B5EF4-FFF2-40B4-BE49-F238E27FC236}">
                <a16:creationId xmlns:a16="http://schemas.microsoft.com/office/drawing/2014/main" id="{13094ADC-F602-644A-B18E-CF8314B5924E}"/>
              </a:ext>
            </a:extLst>
          </p:cNvPr>
          <p:cNvSpPr txBox="1"/>
          <p:nvPr/>
        </p:nvSpPr>
        <p:spPr>
          <a:xfrm>
            <a:off x="7128474" y="2083894"/>
            <a:ext cx="994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Encoder</a:t>
            </a:r>
            <a:endParaRPr kumimoji="1" lang="zh-CN" altLang="en-US" dirty="0"/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B41E154F-3E70-6646-B62F-A9767895BF31}"/>
              </a:ext>
            </a:extLst>
          </p:cNvPr>
          <p:cNvSpPr/>
          <p:nvPr/>
        </p:nvSpPr>
        <p:spPr>
          <a:xfrm>
            <a:off x="8189829" y="2142476"/>
            <a:ext cx="720000" cy="26814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z</a:t>
            </a:r>
            <a:endParaRPr kumimoji="1" lang="zh-CN" altLang="en-US" dirty="0"/>
          </a:p>
        </p:txBody>
      </p:sp>
      <p:sp>
        <p:nvSpPr>
          <p:cNvPr id="72" name="梯形 71">
            <a:extLst>
              <a:ext uri="{FF2B5EF4-FFF2-40B4-BE49-F238E27FC236}">
                <a16:creationId xmlns:a16="http://schemas.microsoft.com/office/drawing/2014/main" id="{F0A7A32C-8C02-5740-B3E4-73166A77CF43}"/>
              </a:ext>
            </a:extLst>
          </p:cNvPr>
          <p:cNvSpPr/>
          <p:nvPr/>
        </p:nvSpPr>
        <p:spPr>
          <a:xfrm rot="5400000" flipH="1" flipV="1">
            <a:off x="8933149" y="1788904"/>
            <a:ext cx="1072055" cy="959310"/>
          </a:xfrm>
          <a:prstGeom prst="trapezoid">
            <a:avLst>
              <a:gd name="adj" fmla="val 24421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73" name="文本框 72">
            <a:extLst>
              <a:ext uri="{FF2B5EF4-FFF2-40B4-BE49-F238E27FC236}">
                <a16:creationId xmlns:a16="http://schemas.microsoft.com/office/drawing/2014/main" id="{7B615B1C-E59C-A54C-87C2-2BBC74A4658B}"/>
              </a:ext>
            </a:extLst>
          </p:cNvPr>
          <p:cNvSpPr txBox="1"/>
          <p:nvPr/>
        </p:nvSpPr>
        <p:spPr>
          <a:xfrm>
            <a:off x="8973569" y="2091882"/>
            <a:ext cx="1029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Decoder</a:t>
            </a:r>
            <a:endParaRPr kumimoji="1" lang="zh-CN" altLang="en-US" dirty="0"/>
          </a:p>
        </p:txBody>
      </p:sp>
      <p:cxnSp>
        <p:nvCxnSpPr>
          <p:cNvPr id="74" name="直线箭头连接符 73">
            <a:extLst>
              <a:ext uri="{FF2B5EF4-FFF2-40B4-BE49-F238E27FC236}">
                <a16:creationId xmlns:a16="http://schemas.microsoft.com/office/drawing/2014/main" id="{37212673-17F3-1046-99D0-8EE914C7DA33}"/>
              </a:ext>
            </a:extLst>
          </p:cNvPr>
          <p:cNvCxnSpPr>
            <a:cxnSpLocks/>
          </p:cNvCxnSpPr>
          <p:nvPr/>
        </p:nvCxnSpPr>
        <p:spPr>
          <a:xfrm>
            <a:off x="9948832" y="2271860"/>
            <a:ext cx="68335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任意形状 32">
            <a:extLst>
              <a:ext uri="{FF2B5EF4-FFF2-40B4-BE49-F238E27FC236}">
                <a16:creationId xmlns:a16="http://schemas.microsoft.com/office/drawing/2014/main" id="{995E82EC-6DAC-1F43-AFBA-8386373954DD}"/>
              </a:ext>
            </a:extLst>
          </p:cNvPr>
          <p:cNvSpPr/>
          <p:nvPr/>
        </p:nvSpPr>
        <p:spPr>
          <a:xfrm>
            <a:off x="10633312" y="1998559"/>
            <a:ext cx="894098" cy="540000"/>
          </a:xfrm>
          <a:custGeom>
            <a:avLst/>
            <a:gdLst>
              <a:gd name="connsiteX0" fmla="*/ 0 w 1154430"/>
              <a:gd name="connsiteY0" fmla="*/ 445770 h 697230"/>
              <a:gd name="connsiteX1" fmla="*/ 80010 w 1154430"/>
              <a:gd name="connsiteY1" fmla="*/ 194310 h 697230"/>
              <a:gd name="connsiteX2" fmla="*/ 320040 w 1154430"/>
              <a:gd name="connsiteY2" fmla="*/ 194310 h 697230"/>
              <a:gd name="connsiteX3" fmla="*/ 411480 w 1154430"/>
              <a:gd name="connsiteY3" fmla="*/ 217170 h 697230"/>
              <a:gd name="connsiteX4" fmla="*/ 480060 w 1154430"/>
              <a:gd name="connsiteY4" fmla="*/ 240030 h 697230"/>
              <a:gd name="connsiteX5" fmla="*/ 502920 w 1154430"/>
              <a:gd name="connsiteY5" fmla="*/ 228600 h 697230"/>
              <a:gd name="connsiteX6" fmla="*/ 674370 w 1154430"/>
              <a:gd name="connsiteY6" fmla="*/ 57150 h 697230"/>
              <a:gd name="connsiteX7" fmla="*/ 834390 w 1154430"/>
              <a:gd name="connsiteY7" fmla="*/ 0 h 697230"/>
              <a:gd name="connsiteX8" fmla="*/ 1005840 w 1154430"/>
              <a:gd name="connsiteY8" fmla="*/ 34290 h 697230"/>
              <a:gd name="connsiteX9" fmla="*/ 1154430 w 1154430"/>
              <a:gd name="connsiteY9" fmla="*/ 194310 h 697230"/>
              <a:gd name="connsiteX10" fmla="*/ 1040130 w 1154430"/>
              <a:gd name="connsiteY10" fmla="*/ 422910 h 697230"/>
              <a:gd name="connsiteX11" fmla="*/ 800100 w 1154430"/>
              <a:gd name="connsiteY11" fmla="*/ 537210 h 697230"/>
              <a:gd name="connsiteX12" fmla="*/ 697230 w 1154430"/>
              <a:gd name="connsiteY12" fmla="*/ 697230 h 697230"/>
              <a:gd name="connsiteX13" fmla="*/ 422910 w 1154430"/>
              <a:gd name="connsiteY13" fmla="*/ 548640 h 697230"/>
              <a:gd name="connsiteX14" fmla="*/ 297180 w 1154430"/>
              <a:gd name="connsiteY14" fmla="*/ 457200 h 697230"/>
              <a:gd name="connsiteX15" fmla="*/ 137160 w 1154430"/>
              <a:gd name="connsiteY15" fmla="*/ 537210 h 697230"/>
              <a:gd name="connsiteX16" fmla="*/ 0 w 1154430"/>
              <a:gd name="connsiteY16" fmla="*/ 445770 h 697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154430" h="697230">
                <a:moveTo>
                  <a:pt x="0" y="445770"/>
                </a:moveTo>
                <a:lnTo>
                  <a:pt x="80010" y="194310"/>
                </a:lnTo>
                <a:cubicBezTo>
                  <a:pt x="199447" y="183452"/>
                  <a:pt x="204288" y="175018"/>
                  <a:pt x="320040" y="194310"/>
                </a:cubicBezTo>
                <a:cubicBezTo>
                  <a:pt x="351031" y="199475"/>
                  <a:pt x="381674" y="207235"/>
                  <a:pt x="411480" y="217170"/>
                </a:cubicBezTo>
                <a:cubicBezTo>
                  <a:pt x="434340" y="224790"/>
                  <a:pt x="458507" y="250806"/>
                  <a:pt x="480060" y="240030"/>
                </a:cubicBezTo>
                <a:lnTo>
                  <a:pt x="502920" y="228600"/>
                </a:lnTo>
                <a:lnTo>
                  <a:pt x="674370" y="57150"/>
                </a:lnTo>
                <a:lnTo>
                  <a:pt x="834390" y="0"/>
                </a:lnTo>
                <a:lnTo>
                  <a:pt x="1005840" y="34290"/>
                </a:lnTo>
                <a:lnTo>
                  <a:pt x="1154430" y="194310"/>
                </a:lnTo>
                <a:lnTo>
                  <a:pt x="1040130" y="422910"/>
                </a:lnTo>
                <a:lnTo>
                  <a:pt x="800100" y="537210"/>
                </a:lnTo>
                <a:lnTo>
                  <a:pt x="697230" y="697230"/>
                </a:lnTo>
                <a:lnTo>
                  <a:pt x="422910" y="548640"/>
                </a:lnTo>
                <a:lnTo>
                  <a:pt x="297180" y="457200"/>
                </a:lnTo>
                <a:lnTo>
                  <a:pt x="137160" y="537210"/>
                </a:lnTo>
                <a:lnTo>
                  <a:pt x="0" y="445770"/>
                </a:lnTo>
                <a:close/>
              </a:path>
            </a:pathLst>
          </a:cu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41" name="肘形连接符 40">
            <a:extLst>
              <a:ext uri="{FF2B5EF4-FFF2-40B4-BE49-F238E27FC236}">
                <a16:creationId xmlns:a16="http://schemas.microsoft.com/office/drawing/2014/main" id="{FC206FC4-F345-5A4B-AC4F-D4CF677C3C7E}"/>
              </a:ext>
            </a:extLst>
          </p:cNvPr>
          <p:cNvCxnSpPr/>
          <p:nvPr/>
        </p:nvCxnSpPr>
        <p:spPr>
          <a:xfrm rot="5400000" flipH="1" flipV="1">
            <a:off x="8571754" y="164400"/>
            <a:ext cx="3" cy="5153929"/>
          </a:xfrm>
          <a:prstGeom prst="bentConnector3">
            <a:avLst>
              <a:gd name="adj1" fmla="val -7620000000"/>
            </a:avLst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E99C3DA3-D380-AE49-B0E2-3A661911F924}"/>
              </a:ext>
            </a:extLst>
          </p:cNvPr>
          <p:cNvSpPr txBox="1"/>
          <p:nvPr/>
        </p:nvSpPr>
        <p:spPr>
          <a:xfrm>
            <a:off x="8102780" y="2979272"/>
            <a:ext cx="1111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MSE Loss</a:t>
            </a:r>
            <a:endParaRPr kumimoji="1" lang="zh-CN" altLang="en-US" dirty="0"/>
          </a:p>
        </p:txBody>
      </p:sp>
      <p:sp>
        <p:nvSpPr>
          <p:cNvPr id="43" name="椭圆 42">
            <a:extLst>
              <a:ext uri="{FF2B5EF4-FFF2-40B4-BE49-F238E27FC236}">
                <a16:creationId xmlns:a16="http://schemas.microsoft.com/office/drawing/2014/main" id="{5F3330E6-AC68-2641-A5A3-6A59322209E7}"/>
              </a:ext>
            </a:extLst>
          </p:cNvPr>
          <p:cNvSpPr/>
          <p:nvPr/>
        </p:nvSpPr>
        <p:spPr>
          <a:xfrm>
            <a:off x="1011290" y="6105789"/>
            <a:ext cx="360000" cy="3600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45" name="直线箭头连接符 44">
            <a:extLst>
              <a:ext uri="{FF2B5EF4-FFF2-40B4-BE49-F238E27FC236}">
                <a16:creationId xmlns:a16="http://schemas.microsoft.com/office/drawing/2014/main" id="{0FD087AF-0D6F-9D48-8928-D9869E72E348}"/>
              </a:ext>
            </a:extLst>
          </p:cNvPr>
          <p:cNvCxnSpPr>
            <a:cxnSpLocks/>
          </p:cNvCxnSpPr>
          <p:nvPr/>
        </p:nvCxnSpPr>
        <p:spPr>
          <a:xfrm>
            <a:off x="1607431" y="4872741"/>
            <a:ext cx="10316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任意形状 45">
            <a:extLst>
              <a:ext uri="{FF2B5EF4-FFF2-40B4-BE49-F238E27FC236}">
                <a16:creationId xmlns:a16="http://schemas.microsoft.com/office/drawing/2014/main" id="{FA209300-E46E-3B40-938A-3AAFDE04BE6C}"/>
              </a:ext>
            </a:extLst>
          </p:cNvPr>
          <p:cNvSpPr/>
          <p:nvPr/>
        </p:nvSpPr>
        <p:spPr>
          <a:xfrm>
            <a:off x="4672718" y="5565789"/>
            <a:ext cx="894098" cy="540000"/>
          </a:xfrm>
          <a:custGeom>
            <a:avLst/>
            <a:gdLst>
              <a:gd name="connsiteX0" fmla="*/ 0 w 1154430"/>
              <a:gd name="connsiteY0" fmla="*/ 445770 h 697230"/>
              <a:gd name="connsiteX1" fmla="*/ 80010 w 1154430"/>
              <a:gd name="connsiteY1" fmla="*/ 194310 h 697230"/>
              <a:gd name="connsiteX2" fmla="*/ 320040 w 1154430"/>
              <a:gd name="connsiteY2" fmla="*/ 194310 h 697230"/>
              <a:gd name="connsiteX3" fmla="*/ 411480 w 1154430"/>
              <a:gd name="connsiteY3" fmla="*/ 217170 h 697230"/>
              <a:gd name="connsiteX4" fmla="*/ 480060 w 1154430"/>
              <a:gd name="connsiteY4" fmla="*/ 240030 h 697230"/>
              <a:gd name="connsiteX5" fmla="*/ 502920 w 1154430"/>
              <a:gd name="connsiteY5" fmla="*/ 228600 h 697230"/>
              <a:gd name="connsiteX6" fmla="*/ 674370 w 1154430"/>
              <a:gd name="connsiteY6" fmla="*/ 57150 h 697230"/>
              <a:gd name="connsiteX7" fmla="*/ 834390 w 1154430"/>
              <a:gd name="connsiteY7" fmla="*/ 0 h 697230"/>
              <a:gd name="connsiteX8" fmla="*/ 1005840 w 1154430"/>
              <a:gd name="connsiteY8" fmla="*/ 34290 h 697230"/>
              <a:gd name="connsiteX9" fmla="*/ 1154430 w 1154430"/>
              <a:gd name="connsiteY9" fmla="*/ 194310 h 697230"/>
              <a:gd name="connsiteX10" fmla="*/ 1040130 w 1154430"/>
              <a:gd name="connsiteY10" fmla="*/ 422910 h 697230"/>
              <a:gd name="connsiteX11" fmla="*/ 800100 w 1154430"/>
              <a:gd name="connsiteY11" fmla="*/ 537210 h 697230"/>
              <a:gd name="connsiteX12" fmla="*/ 697230 w 1154430"/>
              <a:gd name="connsiteY12" fmla="*/ 697230 h 697230"/>
              <a:gd name="connsiteX13" fmla="*/ 422910 w 1154430"/>
              <a:gd name="connsiteY13" fmla="*/ 548640 h 697230"/>
              <a:gd name="connsiteX14" fmla="*/ 297180 w 1154430"/>
              <a:gd name="connsiteY14" fmla="*/ 457200 h 697230"/>
              <a:gd name="connsiteX15" fmla="*/ 137160 w 1154430"/>
              <a:gd name="connsiteY15" fmla="*/ 537210 h 697230"/>
              <a:gd name="connsiteX16" fmla="*/ 0 w 1154430"/>
              <a:gd name="connsiteY16" fmla="*/ 445770 h 697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154430" h="697230">
                <a:moveTo>
                  <a:pt x="0" y="445770"/>
                </a:moveTo>
                <a:lnTo>
                  <a:pt x="80010" y="194310"/>
                </a:lnTo>
                <a:cubicBezTo>
                  <a:pt x="199447" y="183452"/>
                  <a:pt x="204288" y="175018"/>
                  <a:pt x="320040" y="194310"/>
                </a:cubicBezTo>
                <a:cubicBezTo>
                  <a:pt x="351031" y="199475"/>
                  <a:pt x="381674" y="207235"/>
                  <a:pt x="411480" y="217170"/>
                </a:cubicBezTo>
                <a:cubicBezTo>
                  <a:pt x="434340" y="224790"/>
                  <a:pt x="458507" y="250806"/>
                  <a:pt x="480060" y="240030"/>
                </a:cubicBezTo>
                <a:lnTo>
                  <a:pt x="502920" y="228600"/>
                </a:lnTo>
                <a:lnTo>
                  <a:pt x="674370" y="57150"/>
                </a:lnTo>
                <a:lnTo>
                  <a:pt x="834390" y="0"/>
                </a:lnTo>
                <a:lnTo>
                  <a:pt x="1005840" y="34290"/>
                </a:lnTo>
                <a:lnTo>
                  <a:pt x="1154430" y="194310"/>
                </a:lnTo>
                <a:lnTo>
                  <a:pt x="1040130" y="422910"/>
                </a:lnTo>
                <a:lnTo>
                  <a:pt x="800100" y="537210"/>
                </a:lnTo>
                <a:lnTo>
                  <a:pt x="697230" y="697230"/>
                </a:lnTo>
                <a:lnTo>
                  <a:pt x="422910" y="548640"/>
                </a:lnTo>
                <a:lnTo>
                  <a:pt x="297180" y="457200"/>
                </a:lnTo>
                <a:lnTo>
                  <a:pt x="137160" y="537210"/>
                </a:lnTo>
                <a:lnTo>
                  <a:pt x="0" y="445770"/>
                </a:lnTo>
                <a:close/>
              </a:path>
            </a:pathLst>
          </a:cu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901C42F2-0AE9-904F-B46D-BF4D1AC795C0}"/>
              </a:ext>
            </a:extLst>
          </p:cNvPr>
          <p:cNvSpPr txBox="1"/>
          <p:nvPr/>
        </p:nvSpPr>
        <p:spPr>
          <a:xfrm>
            <a:off x="837668" y="4249750"/>
            <a:ext cx="70724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[a_0,</a:t>
            </a:r>
          </a:p>
          <a:p>
            <a:r>
              <a:rPr kumimoji="1" lang="en-US" altLang="zh-CN" dirty="0"/>
              <a:t> a_1,</a:t>
            </a:r>
          </a:p>
          <a:p>
            <a:r>
              <a:rPr kumimoji="1" lang="en-US" altLang="zh-CN" dirty="0"/>
              <a:t>  …,</a:t>
            </a:r>
          </a:p>
          <a:p>
            <a:r>
              <a:rPr kumimoji="1" lang="en-US" altLang="zh-CN" dirty="0"/>
              <a:t>a_21]</a:t>
            </a:r>
            <a:endParaRPr kumimoji="1" lang="zh-CN" altLang="en-US" dirty="0"/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A29E67A3-D7BF-7448-B46C-AB741F6F3AD1}"/>
              </a:ext>
            </a:extLst>
          </p:cNvPr>
          <p:cNvSpPr txBox="1"/>
          <p:nvPr/>
        </p:nvSpPr>
        <p:spPr>
          <a:xfrm>
            <a:off x="1790935" y="4503409"/>
            <a:ext cx="676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delta</a:t>
            </a:r>
            <a:endParaRPr kumimoji="1" lang="zh-CN" altLang="en-US" dirty="0"/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8CFB156B-2FDF-0D4D-A66E-FC16C530CBC1}"/>
              </a:ext>
            </a:extLst>
          </p:cNvPr>
          <p:cNvSpPr txBox="1"/>
          <p:nvPr/>
        </p:nvSpPr>
        <p:spPr>
          <a:xfrm>
            <a:off x="2651227" y="4272576"/>
            <a:ext cx="175560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[a_0+delta_0,</a:t>
            </a:r>
          </a:p>
          <a:p>
            <a:r>
              <a:rPr kumimoji="1" lang="en-US" altLang="zh-CN" dirty="0"/>
              <a:t> a_1+delta_1,</a:t>
            </a:r>
          </a:p>
          <a:p>
            <a:r>
              <a:rPr kumimoji="1" lang="en-US" altLang="zh-CN" dirty="0"/>
              <a:t>         …,</a:t>
            </a:r>
          </a:p>
          <a:p>
            <a:r>
              <a:rPr kumimoji="1" lang="en-US" altLang="zh-CN" dirty="0"/>
              <a:t>a_21+delta_21]</a:t>
            </a:r>
            <a:endParaRPr kumimoji="1" lang="zh-CN" altLang="en-US" dirty="0"/>
          </a:p>
        </p:txBody>
      </p:sp>
      <p:cxnSp>
        <p:nvCxnSpPr>
          <p:cNvPr id="55" name="直线箭头连接符 54">
            <a:extLst>
              <a:ext uri="{FF2B5EF4-FFF2-40B4-BE49-F238E27FC236}">
                <a16:creationId xmlns:a16="http://schemas.microsoft.com/office/drawing/2014/main" id="{B7221F97-955F-CE46-9FB4-332C0FD1E85F}"/>
              </a:ext>
            </a:extLst>
          </p:cNvPr>
          <p:cNvCxnSpPr>
            <a:cxnSpLocks/>
          </p:cNvCxnSpPr>
          <p:nvPr/>
        </p:nvCxnSpPr>
        <p:spPr>
          <a:xfrm>
            <a:off x="3529031" y="5861046"/>
            <a:ext cx="99230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文本框 55">
            <a:extLst>
              <a:ext uri="{FF2B5EF4-FFF2-40B4-BE49-F238E27FC236}">
                <a16:creationId xmlns:a16="http://schemas.microsoft.com/office/drawing/2014/main" id="{1CC2722A-8934-8F4A-8AA9-4117AA978F45}"/>
              </a:ext>
            </a:extLst>
          </p:cNvPr>
          <p:cNvSpPr txBox="1"/>
          <p:nvPr/>
        </p:nvSpPr>
        <p:spPr>
          <a:xfrm>
            <a:off x="3552154" y="5835789"/>
            <a:ext cx="744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/>
              <a:t>diffvg</a:t>
            </a:r>
            <a:endParaRPr kumimoji="1" lang="zh-CN" altLang="en-US" dirty="0"/>
          </a:p>
        </p:txBody>
      </p:sp>
      <p:cxnSp>
        <p:nvCxnSpPr>
          <p:cNvPr id="57" name="直线箭头连接符 56">
            <a:extLst>
              <a:ext uri="{FF2B5EF4-FFF2-40B4-BE49-F238E27FC236}">
                <a16:creationId xmlns:a16="http://schemas.microsoft.com/office/drawing/2014/main" id="{FF764F8A-9F5B-224B-95C0-5B7FB77EBB3E}"/>
              </a:ext>
            </a:extLst>
          </p:cNvPr>
          <p:cNvCxnSpPr>
            <a:cxnSpLocks/>
            <a:stCxn id="49" idx="2"/>
          </p:cNvCxnSpPr>
          <p:nvPr/>
        </p:nvCxnSpPr>
        <p:spPr>
          <a:xfrm>
            <a:off x="1191291" y="5450079"/>
            <a:ext cx="0" cy="6126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文本框 58">
            <a:extLst>
              <a:ext uri="{FF2B5EF4-FFF2-40B4-BE49-F238E27FC236}">
                <a16:creationId xmlns:a16="http://schemas.microsoft.com/office/drawing/2014/main" id="{9DABCBA8-8B0C-5641-A274-BE14043606B0}"/>
              </a:ext>
            </a:extLst>
          </p:cNvPr>
          <p:cNvSpPr txBox="1"/>
          <p:nvPr/>
        </p:nvSpPr>
        <p:spPr>
          <a:xfrm>
            <a:off x="324296" y="5605845"/>
            <a:ext cx="744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/>
              <a:t>diffvg</a:t>
            </a:r>
            <a:endParaRPr kumimoji="1" lang="zh-CN" altLang="en-US" dirty="0"/>
          </a:p>
        </p:txBody>
      </p:sp>
      <p:sp>
        <p:nvSpPr>
          <p:cNvPr id="60" name="梯形 59">
            <a:extLst>
              <a:ext uri="{FF2B5EF4-FFF2-40B4-BE49-F238E27FC236}">
                <a16:creationId xmlns:a16="http://schemas.microsoft.com/office/drawing/2014/main" id="{0923ED1E-1F2E-DC44-994C-6810B6B94E93}"/>
              </a:ext>
            </a:extLst>
          </p:cNvPr>
          <p:cNvSpPr/>
          <p:nvPr/>
        </p:nvSpPr>
        <p:spPr>
          <a:xfrm rot="5400000">
            <a:off x="5030789" y="4393087"/>
            <a:ext cx="1072055" cy="959310"/>
          </a:xfrm>
          <a:prstGeom prst="trapezoid">
            <a:avLst>
              <a:gd name="adj" fmla="val 24421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cxnSp>
        <p:nvCxnSpPr>
          <p:cNvPr id="61" name="直线箭头连接符 60">
            <a:extLst>
              <a:ext uri="{FF2B5EF4-FFF2-40B4-BE49-F238E27FC236}">
                <a16:creationId xmlns:a16="http://schemas.microsoft.com/office/drawing/2014/main" id="{50D0B346-384C-3141-A373-192068AE7E3F}"/>
              </a:ext>
            </a:extLst>
          </p:cNvPr>
          <p:cNvCxnSpPr>
            <a:cxnSpLocks/>
            <a:stCxn id="51" idx="3"/>
          </p:cNvCxnSpPr>
          <p:nvPr/>
        </p:nvCxnSpPr>
        <p:spPr>
          <a:xfrm>
            <a:off x="4406836" y="4872741"/>
            <a:ext cx="64283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文本框 62">
            <a:extLst>
              <a:ext uri="{FF2B5EF4-FFF2-40B4-BE49-F238E27FC236}">
                <a16:creationId xmlns:a16="http://schemas.microsoft.com/office/drawing/2014/main" id="{F53CA50A-7092-4E4C-8FAC-2B9EC4EE4A98}"/>
              </a:ext>
            </a:extLst>
          </p:cNvPr>
          <p:cNvSpPr txBox="1"/>
          <p:nvPr/>
        </p:nvSpPr>
        <p:spPr>
          <a:xfrm>
            <a:off x="5072166" y="4688075"/>
            <a:ext cx="994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Encoder</a:t>
            </a:r>
            <a:endParaRPr kumimoji="1" lang="zh-CN" altLang="en-US" dirty="0"/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6ED81DA0-7C60-5D4E-A317-94662C32AD7F}"/>
              </a:ext>
            </a:extLst>
          </p:cNvPr>
          <p:cNvSpPr/>
          <p:nvPr/>
        </p:nvSpPr>
        <p:spPr>
          <a:xfrm>
            <a:off x="6133521" y="4746657"/>
            <a:ext cx="720000" cy="26814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z</a:t>
            </a:r>
            <a:endParaRPr kumimoji="1" lang="zh-CN" altLang="en-US" dirty="0"/>
          </a:p>
        </p:txBody>
      </p:sp>
      <p:sp>
        <p:nvSpPr>
          <p:cNvPr id="65" name="梯形 64">
            <a:extLst>
              <a:ext uri="{FF2B5EF4-FFF2-40B4-BE49-F238E27FC236}">
                <a16:creationId xmlns:a16="http://schemas.microsoft.com/office/drawing/2014/main" id="{DAC298B2-6C43-E04A-BC34-5903063073F4}"/>
              </a:ext>
            </a:extLst>
          </p:cNvPr>
          <p:cNvSpPr/>
          <p:nvPr/>
        </p:nvSpPr>
        <p:spPr>
          <a:xfrm rot="5400000" flipH="1" flipV="1">
            <a:off x="6876841" y="4393085"/>
            <a:ext cx="1072055" cy="959310"/>
          </a:xfrm>
          <a:prstGeom prst="trapezoid">
            <a:avLst>
              <a:gd name="adj" fmla="val 24421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DD9E717A-33DE-B149-8BF4-3CF94C7CCDF8}"/>
              </a:ext>
            </a:extLst>
          </p:cNvPr>
          <p:cNvSpPr txBox="1"/>
          <p:nvPr/>
        </p:nvSpPr>
        <p:spPr>
          <a:xfrm>
            <a:off x="6917261" y="4696063"/>
            <a:ext cx="1029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Decoder</a:t>
            </a:r>
            <a:endParaRPr kumimoji="1" lang="zh-CN" altLang="en-US" dirty="0"/>
          </a:p>
        </p:txBody>
      </p:sp>
      <p:cxnSp>
        <p:nvCxnSpPr>
          <p:cNvPr id="67" name="直线箭头连接符 66">
            <a:extLst>
              <a:ext uri="{FF2B5EF4-FFF2-40B4-BE49-F238E27FC236}">
                <a16:creationId xmlns:a16="http://schemas.microsoft.com/office/drawing/2014/main" id="{E0D4AF2E-CADC-C34F-B574-DF2E7A473997}"/>
              </a:ext>
            </a:extLst>
          </p:cNvPr>
          <p:cNvCxnSpPr>
            <a:cxnSpLocks/>
          </p:cNvCxnSpPr>
          <p:nvPr/>
        </p:nvCxnSpPr>
        <p:spPr>
          <a:xfrm>
            <a:off x="7892524" y="4876041"/>
            <a:ext cx="68335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任意形状 68">
            <a:extLst>
              <a:ext uri="{FF2B5EF4-FFF2-40B4-BE49-F238E27FC236}">
                <a16:creationId xmlns:a16="http://schemas.microsoft.com/office/drawing/2014/main" id="{0DA0B6B3-0AA1-1947-9C7E-8767F8587905}"/>
              </a:ext>
            </a:extLst>
          </p:cNvPr>
          <p:cNvSpPr/>
          <p:nvPr/>
        </p:nvSpPr>
        <p:spPr>
          <a:xfrm>
            <a:off x="8577004" y="4602740"/>
            <a:ext cx="894098" cy="540000"/>
          </a:xfrm>
          <a:custGeom>
            <a:avLst/>
            <a:gdLst>
              <a:gd name="connsiteX0" fmla="*/ 0 w 1154430"/>
              <a:gd name="connsiteY0" fmla="*/ 445770 h 697230"/>
              <a:gd name="connsiteX1" fmla="*/ 80010 w 1154430"/>
              <a:gd name="connsiteY1" fmla="*/ 194310 h 697230"/>
              <a:gd name="connsiteX2" fmla="*/ 320040 w 1154430"/>
              <a:gd name="connsiteY2" fmla="*/ 194310 h 697230"/>
              <a:gd name="connsiteX3" fmla="*/ 411480 w 1154430"/>
              <a:gd name="connsiteY3" fmla="*/ 217170 h 697230"/>
              <a:gd name="connsiteX4" fmla="*/ 480060 w 1154430"/>
              <a:gd name="connsiteY4" fmla="*/ 240030 h 697230"/>
              <a:gd name="connsiteX5" fmla="*/ 502920 w 1154430"/>
              <a:gd name="connsiteY5" fmla="*/ 228600 h 697230"/>
              <a:gd name="connsiteX6" fmla="*/ 674370 w 1154430"/>
              <a:gd name="connsiteY6" fmla="*/ 57150 h 697230"/>
              <a:gd name="connsiteX7" fmla="*/ 834390 w 1154430"/>
              <a:gd name="connsiteY7" fmla="*/ 0 h 697230"/>
              <a:gd name="connsiteX8" fmla="*/ 1005840 w 1154430"/>
              <a:gd name="connsiteY8" fmla="*/ 34290 h 697230"/>
              <a:gd name="connsiteX9" fmla="*/ 1154430 w 1154430"/>
              <a:gd name="connsiteY9" fmla="*/ 194310 h 697230"/>
              <a:gd name="connsiteX10" fmla="*/ 1040130 w 1154430"/>
              <a:gd name="connsiteY10" fmla="*/ 422910 h 697230"/>
              <a:gd name="connsiteX11" fmla="*/ 800100 w 1154430"/>
              <a:gd name="connsiteY11" fmla="*/ 537210 h 697230"/>
              <a:gd name="connsiteX12" fmla="*/ 697230 w 1154430"/>
              <a:gd name="connsiteY12" fmla="*/ 697230 h 697230"/>
              <a:gd name="connsiteX13" fmla="*/ 422910 w 1154430"/>
              <a:gd name="connsiteY13" fmla="*/ 548640 h 697230"/>
              <a:gd name="connsiteX14" fmla="*/ 297180 w 1154430"/>
              <a:gd name="connsiteY14" fmla="*/ 457200 h 697230"/>
              <a:gd name="connsiteX15" fmla="*/ 137160 w 1154430"/>
              <a:gd name="connsiteY15" fmla="*/ 537210 h 697230"/>
              <a:gd name="connsiteX16" fmla="*/ 0 w 1154430"/>
              <a:gd name="connsiteY16" fmla="*/ 445770 h 697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154430" h="697230">
                <a:moveTo>
                  <a:pt x="0" y="445770"/>
                </a:moveTo>
                <a:lnTo>
                  <a:pt x="80010" y="194310"/>
                </a:lnTo>
                <a:cubicBezTo>
                  <a:pt x="199447" y="183452"/>
                  <a:pt x="204288" y="175018"/>
                  <a:pt x="320040" y="194310"/>
                </a:cubicBezTo>
                <a:cubicBezTo>
                  <a:pt x="351031" y="199475"/>
                  <a:pt x="381674" y="207235"/>
                  <a:pt x="411480" y="217170"/>
                </a:cubicBezTo>
                <a:cubicBezTo>
                  <a:pt x="434340" y="224790"/>
                  <a:pt x="458507" y="250806"/>
                  <a:pt x="480060" y="240030"/>
                </a:cubicBezTo>
                <a:lnTo>
                  <a:pt x="502920" y="228600"/>
                </a:lnTo>
                <a:lnTo>
                  <a:pt x="674370" y="57150"/>
                </a:lnTo>
                <a:lnTo>
                  <a:pt x="834390" y="0"/>
                </a:lnTo>
                <a:lnTo>
                  <a:pt x="1005840" y="34290"/>
                </a:lnTo>
                <a:lnTo>
                  <a:pt x="1154430" y="194310"/>
                </a:lnTo>
                <a:lnTo>
                  <a:pt x="1040130" y="422910"/>
                </a:lnTo>
                <a:lnTo>
                  <a:pt x="800100" y="537210"/>
                </a:lnTo>
                <a:lnTo>
                  <a:pt x="697230" y="697230"/>
                </a:lnTo>
                <a:lnTo>
                  <a:pt x="422910" y="548640"/>
                </a:lnTo>
                <a:lnTo>
                  <a:pt x="297180" y="457200"/>
                </a:lnTo>
                <a:lnTo>
                  <a:pt x="137160" y="537210"/>
                </a:lnTo>
                <a:lnTo>
                  <a:pt x="0" y="445770"/>
                </a:lnTo>
                <a:close/>
              </a:path>
            </a:pathLst>
          </a:cu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70" name="肘形连接符 69">
            <a:extLst>
              <a:ext uri="{FF2B5EF4-FFF2-40B4-BE49-F238E27FC236}">
                <a16:creationId xmlns:a16="http://schemas.microsoft.com/office/drawing/2014/main" id="{8D741F07-F86A-B343-96D7-43E4C299905E}"/>
              </a:ext>
            </a:extLst>
          </p:cNvPr>
          <p:cNvCxnSpPr>
            <a:cxnSpLocks/>
            <a:endCxn id="69" idx="12"/>
          </p:cNvCxnSpPr>
          <p:nvPr/>
        </p:nvCxnSpPr>
        <p:spPr>
          <a:xfrm flipV="1">
            <a:off x="5647036" y="5142740"/>
            <a:ext cx="3469968" cy="638660"/>
          </a:xfrm>
          <a:prstGeom prst="bentConnector3">
            <a:avLst>
              <a:gd name="adj1" fmla="val 100166"/>
            </a:avLst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文本框 75">
            <a:extLst>
              <a:ext uri="{FF2B5EF4-FFF2-40B4-BE49-F238E27FC236}">
                <a16:creationId xmlns:a16="http://schemas.microsoft.com/office/drawing/2014/main" id="{21294325-730F-6D42-AA8D-FA37D46361CA}"/>
              </a:ext>
            </a:extLst>
          </p:cNvPr>
          <p:cNvSpPr txBox="1"/>
          <p:nvPr/>
        </p:nvSpPr>
        <p:spPr>
          <a:xfrm>
            <a:off x="7122999" y="5781400"/>
            <a:ext cx="1111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MSE Loss</a:t>
            </a:r>
            <a:endParaRPr kumimoji="1" lang="zh-CN" altLang="en-US" dirty="0"/>
          </a:p>
        </p:txBody>
      </p:sp>
      <p:cxnSp>
        <p:nvCxnSpPr>
          <p:cNvPr id="77" name="直线连接符 76">
            <a:extLst>
              <a:ext uri="{FF2B5EF4-FFF2-40B4-BE49-F238E27FC236}">
                <a16:creationId xmlns:a16="http://schemas.microsoft.com/office/drawing/2014/main" id="{5C6F305F-3E12-5641-B13F-871498B3EA08}"/>
              </a:ext>
            </a:extLst>
          </p:cNvPr>
          <p:cNvCxnSpPr>
            <a:cxnSpLocks/>
            <a:stCxn id="51" idx="2"/>
          </p:cNvCxnSpPr>
          <p:nvPr/>
        </p:nvCxnSpPr>
        <p:spPr>
          <a:xfrm>
            <a:off x="3529032" y="5472905"/>
            <a:ext cx="0" cy="38814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文本框 79">
            <a:extLst>
              <a:ext uri="{FF2B5EF4-FFF2-40B4-BE49-F238E27FC236}">
                <a16:creationId xmlns:a16="http://schemas.microsoft.com/office/drawing/2014/main" id="{64825C45-1860-7E44-A0FC-5FFF351AC973}"/>
              </a:ext>
            </a:extLst>
          </p:cNvPr>
          <p:cNvSpPr txBox="1"/>
          <p:nvPr/>
        </p:nvSpPr>
        <p:spPr>
          <a:xfrm>
            <a:off x="76762" y="2451018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2️⃣</a:t>
            </a:r>
            <a:endParaRPr kumimoji="1" lang="zh-CN" altLang="en-US" dirty="0"/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27FA6681-24D2-9541-AF47-D7A3D700EC14}"/>
              </a:ext>
            </a:extLst>
          </p:cNvPr>
          <p:cNvSpPr txBox="1"/>
          <p:nvPr/>
        </p:nvSpPr>
        <p:spPr>
          <a:xfrm>
            <a:off x="132955" y="5103573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3️⃣</a:t>
            </a:r>
            <a:endParaRPr kumimoji="1" lang="zh-CN" altLang="en-US" dirty="0"/>
          </a:p>
        </p:txBody>
      </p:sp>
      <p:sp>
        <p:nvSpPr>
          <p:cNvPr id="83" name="文本框 82">
            <a:extLst>
              <a:ext uri="{FF2B5EF4-FFF2-40B4-BE49-F238E27FC236}">
                <a16:creationId xmlns:a16="http://schemas.microsoft.com/office/drawing/2014/main" id="{09EF464D-500F-4C49-880C-D6CCA4B23E7F}"/>
              </a:ext>
            </a:extLst>
          </p:cNvPr>
          <p:cNvSpPr txBox="1"/>
          <p:nvPr/>
        </p:nvSpPr>
        <p:spPr>
          <a:xfrm>
            <a:off x="2647313" y="3428941"/>
            <a:ext cx="84946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有很多的图片是空的，但是空图片也是有意义的，通过这种方式很难学到这种意义</a:t>
            </a:r>
            <a:endParaRPr kumimoji="1" lang="en-US" altLang="zh-CN" dirty="0"/>
          </a:p>
          <a:p>
            <a:r>
              <a:rPr kumimoji="1" lang="zh-CN" altLang="en-US" dirty="0">
                <a:solidFill>
                  <a:srgbClr val="FF0000"/>
                </a:solidFill>
              </a:rPr>
              <a:t>空图片应该有相同的</a:t>
            </a:r>
            <a:r>
              <a:rPr kumimoji="1" lang="en-US" altLang="zh-CN" dirty="0">
                <a:solidFill>
                  <a:srgbClr val="FF0000"/>
                </a:solidFill>
              </a:rPr>
              <a:t>latent</a:t>
            </a:r>
            <a:r>
              <a:rPr kumimoji="1" lang="zh-CN" altLang="en-US" dirty="0">
                <a:solidFill>
                  <a:srgbClr val="FF0000"/>
                </a:solidFill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</a:rPr>
              <a:t>code</a:t>
            </a:r>
            <a:r>
              <a:rPr kumimoji="1" lang="zh-CN" altLang="en-US" dirty="0">
                <a:solidFill>
                  <a:srgbClr val="FF0000"/>
                </a:solidFill>
              </a:rPr>
              <a:t>，才能实现降低解空间</a:t>
            </a:r>
          </a:p>
        </p:txBody>
      </p:sp>
    </p:spTree>
    <p:extLst>
      <p:ext uri="{BB962C8B-B14F-4D97-AF65-F5344CB8AC3E}">
        <p14:creationId xmlns:p14="http://schemas.microsoft.com/office/powerpoint/2010/main" val="36616949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椭圆 34">
            <a:extLst>
              <a:ext uri="{FF2B5EF4-FFF2-40B4-BE49-F238E27FC236}">
                <a16:creationId xmlns:a16="http://schemas.microsoft.com/office/drawing/2014/main" id="{076E7F6E-73EB-2648-99EB-1ECE138C1DC0}"/>
              </a:ext>
            </a:extLst>
          </p:cNvPr>
          <p:cNvSpPr/>
          <p:nvPr/>
        </p:nvSpPr>
        <p:spPr>
          <a:xfrm>
            <a:off x="1110568" y="3251317"/>
            <a:ext cx="360000" cy="3600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6" name="直线箭头连接符 35">
            <a:extLst>
              <a:ext uri="{FF2B5EF4-FFF2-40B4-BE49-F238E27FC236}">
                <a16:creationId xmlns:a16="http://schemas.microsoft.com/office/drawing/2014/main" id="{C22E867C-83CB-D94C-B9FF-E9398E639F7E}"/>
              </a:ext>
            </a:extLst>
          </p:cNvPr>
          <p:cNvCxnSpPr>
            <a:cxnSpLocks/>
          </p:cNvCxnSpPr>
          <p:nvPr/>
        </p:nvCxnSpPr>
        <p:spPr>
          <a:xfrm>
            <a:off x="1706709" y="2018269"/>
            <a:ext cx="10316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任意形状 36">
            <a:extLst>
              <a:ext uri="{FF2B5EF4-FFF2-40B4-BE49-F238E27FC236}">
                <a16:creationId xmlns:a16="http://schemas.microsoft.com/office/drawing/2014/main" id="{CA6D3F24-D570-C540-B701-AAC969B40EE9}"/>
              </a:ext>
            </a:extLst>
          </p:cNvPr>
          <p:cNvSpPr/>
          <p:nvPr/>
        </p:nvSpPr>
        <p:spPr>
          <a:xfrm>
            <a:off x="5610572" y="1748268"/>
            <a:ext cx="894098" cy="540000"/>
          </a:xfrm>
          <a:custGeom>
            <a:avLst/>
            <a:gdLst>
              <a:gd name="connsiteX0" fmla="*/ 0 w 1154430"/>
              <a:gd name="connsiteY0" fmla="*/ 445770 h 697230"/>
              <a:gd name="connsiteX1" fmla="*/ 80010 w 1154430"/>
              <a:gd name="connsiteY1" fmla="*/ 194310 h 697230"/>
              <a:gd name="connsiteX2" fmla="*/ 320040 w 1154430"/>
              <a:gd name="connsiteY2" fmla="*/ 194310 h 697230"/>
              <a:gd name="connsiteX3" fmla="*/ 411480 w 1154430"/>
              <a:gd name="connsiteY3" fmla="*/ 217170 h 697230"/>
              <a:gd name="connsiteX4" fmla="*/ 480060 w 1154430"/>
              <a:gd name="connsiteY4" fmla="*/ 240030 h 697230"/>
              <a:gd name="connsiteX5" fmla="*/ 502920 w 1154430"/>
              <a:gd name="connsiteY5" fmla="*/ 228600 h 697230"/>
              <a:gd name="connsiteX6" fmla="*/ 674370 w 1154430"/>
              <a:gd name="connsiteY6" fmla="*/ 57150 h 697230"/>
              <a:gd name="connsiteX7" fmla="*/ 834390 w 1154430"/>
              <a:gd name="connsiteY7" fmla="*/ 0 h 697230"/>
              <a:gd name="connsiteX8" fmla="*/ 1005840 w 1154430"/>
              <a:gd name="connsiteY8" fmla="*/ 34290 h 697230"/>
              <a:gd name="connsiteX9" fmla="*/ 1154430 w 1154430"/>
              <a:gd name="connsiteY9" fmla="*/ 194310 h 697230"/>
              <a:gd name="connsiteX10" fmla="*/ 1040130 w 1154430"/>
              <a:gd name="connsiteY10" fmla="*/ 422910 h 697230"/>
              <a:gd name="connsiteX11" fmla="*/ 800100 w 1154430"/>
              <a:gd name="connsiteY11" fmla="*/ 537210 h 697230"/>
              <a:gd name="connsiteX12" fmla="*/ 697230 w 1154430"/>
              <a:gd name="connsiteY12" fmla="*/ 697230 h 697230"/>
              <a:gd name="connsiteX13" fmla="*/ 422910 w 1154430"/>
              <a:gd name="connsiteY13" fmla="*/ 548640 h 697230"/>
              <a:gd name="connsiteX14" fmla="*/ 297180 w 1154430"/>
              <a:gd name="connsiteY14" fmla="*/ 457200 h 697230"/>
              <a:gd name="connsiteX15" fmla="*/ 137160 w 1154430"/>
              <a:gd name="connsiteY15" fmla="*/ 537210 h 697230"/>
              <a:gd name="connsiteX16" fmla="*/ 0 w 1154430"/>
              <a:gd name="connsiteY16" fmla="*/ 445770 h 697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154430" h="697230">
                <a:moveTo>
                  <a:pt x="0" y="445770"/>
                </a:moveTo>
                <a:lnTo>
                  <a:pt x="80010" y="194310"/>
                </a:lnTo>
                <a:cubicBezTo>
                  <a:pt x="199447" y="183452"/>
                  <a:pt x="204288" y="175018"/>
                  <a:pt x="320040" y="194310"/>
                </a:cubicBezTo>
                <a:cubicBezTo>
                  <a:pt x="351031" y="199475"/>
                  <a:pt x="381674" y="207235"/>
                  <a:pt x="411480" y="217170"/>
                </a:cubicBezTo>
                <a:cubicBezTo>
                  <a:pt x="434340" y="224790"/>
                  <a:pt x="458507" y="250806"/>
                  <a:pt x="480060" y="240030"/>
                </a:cubicBezTo>
                <a:lnTo>
                  <a:pt x="502920" y="228600"/>
                </a:lnTo>
                <a:lnTo>
                  <a:pt x="674370" y="57150"/>
                </a:lnTo>
                <a:lnTo>
                  <a:pt x="834390" y="0"/>
                </a:lnTo>
                <a:lnTo>
                  <a:pt x="1005840" y="34290"/>
                </a:lnTo>
                <a:lnTo>
                  <a:pt x="1154430" y="194310"/>
                </a:lnTo>
                <a:lnTo>
                  <a:pt x="1040130" y="422910"/>
                </a:lnTo>
                <a:lnTo>
                  <a:pt x="800100" y="537210"/>
                </a:lnTo>
                <a:lnTo>
                  <a:pt x="697230" y="697230"/>
                </a:lnTo>
                <a:lnTo>
                  <a:pt x="422910" y="548640"/>
                </a:lnTo>
                <a:lnTo>
                  <a:pt x="297180" y="457200"/>
                </a:lnTo>
                <a:lnTo>
                  <a:pt x="137160" y="537210"/>
                </a:lnTo>
                <a:lnTo>
                  <a:pt x="0" y="445770"/>
                </a:lnTo>
                <a:close/>
              </a:path>
            </a:pathLst>
          </a:cu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FD00D06F-58CC-CF4B-A87E-076B26E20309}"/>
              </a:ext>
            </a:extLst>
          </p:cNvPr>
          <p:cNvSpPr txBox="1"/>
          <p:nvPr/>
        </p:nvSpPr>
        <p:spPr>
          <a:xfrm>
            <a:off x="936946" y="1395278"/>
            <a:ext cx="70724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[a_0,</a:t>
            </a:r>
          </a:p>
          <a:p>
            <a:r>
              <a:rPr kumimoji="1" lang="en-US" altLang="zh-CN" dirty="0"/>
              <a:t> a_1,</a:t>
            </a:r>
          </a:p>
          <a:p>
            <a:r>
              <a:rPr kumimoji="1" lang="en-US" altLang="zh-CN" dirty="0"/>
              <a:t>  …,</a:t>
            </a:r>
          </a:p>
          <a:p>
            <a:r>
              <a:rPr kumimoji="1" lang="en-US" altLang="zh-CN" dirty="0"/>
              <a:t>a_12]</a:t>
            </a:r>
            <a:endParaRPr kumimoji="1" lang="zh-CN" altLang="en-US" dirty="0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360EDF76-68C7-3848-BB44-B2B558888E0B}"/>
              </a:ext>
            </a:extLst>
          </p:cNvPr>
          <p:cNvSpPr txBox="1"/>
          <p:nvPr/>
        </p:nvSpPr>
        <p:spPr>
          <a:xfrm>
            <a:off x="1890213" y="1648937"/>
            <a:ext cx="676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delta</a:t>
            </a:r>
            <a:endParaRPr kumimoji="1" lang="zh-CN" altLang="en-US" dirty="0"/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34ABE00B-3691-894D-81BE-8AB8EEED6580}"/>
              </a:ext>
            </a:extLst>
          </p:cNvPr>
          <p:cNvSpPr txBox="1"/>
          <p:nvPr/>
        </p:nvSpPr>
        <p:spPr>
          <a:xfrm>
            <a:off x="2750505" y="1418104"/>
            <a:ext cx="169309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[a_0+delta_0,</a:t>
            </a:r>
          </a:p>
          <a:p>
            <a:r>
              <a:rPr kumimoji="1" lang="en-US" altLang="zh-CN" dirty="0"/>
              <a:t> a_1+delta_1,</a:t>
            </a:r>
          </a:p>
          <a:p>
            <a:r>
              <a:rPr kumimoji="1" lang="en-US" altLang="zh-CN" dirty="0"/>
              <a:t>         …,</a:t>
            </a:r>
          </a:p>
          <a:p>
            <a:r>
              <a:rPr kumimoji="1" lang="en-US" altLang="zh-CN" dirty="0"/>
              <a:t>a_12+delta_12]</a:t>
            </a:r>
            <a:endParaRPr kumimoji="1" lang="zh-CN" altLang="en-US" dirty="0"/>
          </a:p>
        </p:txBody>
      </p:sp>
      <p:cxnSp>
        <p:nvCxnSpPr>
          <p:cNvPr id="44" name="直线箭头连接符 43">
            <a:extLst>
              <a:ext uri="{FF2B5EF4-FFF2-40B4-BE49-F238E27FC236}">
                <a16:creationId xmlns:a16="http://schemas.microsoft.com/office/drawing/2014/main" id="{C1E7126C-AD6B-834A-B9C4-EDE6FA5A4877}"/>
              </a:ext>
            </a:extLst>
          </p:cNvPr>
          <p:cNvCxnSpPr>
            <a:cxnSpLocks/>
            <a:stCxn id="42" idx="3"/>
          </p:cNvCxnSpPr>
          <p:nvPr/>
        </p:nvCxnSpPr>
        <p:spPr>
          <a:xfrm>
            <a:off x="4443597" y="2018269"/>
            <a:ext cx="11063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文本框 46">
            <a:extLst>
              <a:ext uri="{FF2B5EF4-FFF2-40B4-BE49-F238E27FC236}">
                <a16:creationId xmlns:a16="http://schemas.microsoft.com/office/drawing/2014/main" id="{DE29A848-C251-574B-89E5-5A64154C1CAD}"/>
              </a:ext>
            </a:extLst>
          </p:cNvPr>
          <p:cNvSpPr txBox="1"/>
          <p:nvPr/>
        </p:nvSpPr>
        <p:spPr>
          <a:xfrm>
            <a:off x="4620617" y="1626110"/>
            <a:ext cx="744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/>
              <a:t>diffvg</a:t>
            </a:r>
            <a:endParaRPr kumimoji="1" lang="zh-CN" altLang="en-US" dirty="0"/>
          </a:p>
        </p:txBody>
      </p:sp>
      <p:cxnSp>
        <p:nvCxnSpPr>
          <p:cNvPr id="48" name="直线箭头连接符 47">
            <a:extLst>
              <a:ext uri="{FF2B5EF4-FFF2-40B4-BE49-F238E27FC236}">
                <a16:creationId xmlns:a16="http://schemas.microsoft.com/office/drawing/2014/main" id="{58317321-E300-3A42-8E0B-EA493E43E349}"/>
              </a:ext>
            </a:extLst>
          </p:cNvPr>
          <p:cNvCxnSpPr>
            <a:cxnSpLocks/>
            <a:stCxn id="38" idx="2"/>
          </p:cNvCxnSpPr>
          <p:nvPr/>
        </p:nvCxnSpPr>
        <p:spPr>
          <a:xfrm>
            <a:off x="1290569" y="2595607"/>
            <a:ext cx="0" cy="6126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梯形 52">
            <a:extLst>
              <a:ext uri="{FF2B5EF4-FFF2-40B4-BE49-F238E27FC236}">
                <a16:creationId xmlns:a16="http://schemas.microsoft.com/office/drawing/2014/main" id="{F20C4272-555E-164C-99BF-9B89D598508F}"/>
              </a:ext>
            </a:extLst>
          </p:cNvPr>
          <p:cNvSpPr/>
          <p:nvPr/>
        </p:nvSpPr>
        <p:spPr>
          <a:xfrm rot="5400000">
            <a:off x="7186375" y="1515789"/>
            <a:ext cx="1072055" cy="959310"/>
          </a:xfrm>
          <a:prstGeom prst="trapezoid">
            <a:avLst>
              <a:gd name="adj" fmla="val 24421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cxnSp>
        <p:nvCxnSpPr>
          <p:cNvPr id="54" name="直线箭头连接符 53">
            <a:extLst>
              <a:ext uri="{FF2B5EF4-FFF2-40B4-BE49-F238E27FC236}">
                <a16:creationId xmlns:a16="http://schemas.microsoft.com/office/drawing/2014/main" id="{65AC25AF-CDBD-2F4A-82CE-A4065ECFA529}"/>
              </a:ext>
            </a:extLst>
          </p:cNvPr>
          <p:cNvCxnSpPr>
            <a:cxnSpLocks/>
            <a:endCxn id="53" idx="2"/>
          </p:cNvCxnSpPr>
          <p:nvPr/>
        </p:nvCxnSpPr>
        <p:spPr>
          <a:xfrm>
            <a:off x="6559394" y="1995445"/>
            <a:ext cx="68335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文本框 67">
            <a:extLst>
              <a:ext uri="{FF2B5EF4-FFF2-40B4-BE49-F238E27FC236}">
                <a16:creationId xmlns:a16="http://schemas.microsoft.com/office/drawing/2014/main" id="{13094ADC-F602-644A-B18E-CF8314B5924E}"/>
              </a:ext>
            </a:extLst>
          </p:cNvPr>
          <p:cNvSpPr txBox="1"/>
          <p:nvPr/>
        </p:nvSpPr>
        <p:spPr>
          <a:xfrm>
            <a:off x="7219837" y="1656543"/>
            <a:ext cx="9941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Encoder</a:t>
            </a:r>
          </a:p>
          <a:p>
            <a:r>
              <a:rPr kumimoji="1" lang="en-US" altLang="zh-CN" dirty="0"/>
              <a:t>   (AE)</a:t>
            </a:r>
            <a:endParaRPr kumimoji="1" lang="zh-CN" altLang="en-US" dirty="0"/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B41E154F-3E70-6646-B62F-A9767895BF31}"/>
              </a:ext>
            </a:extLst>
          </p:cNvPr>
          <p:cNvSpPr/>
          <p:nvPr/>
        </p:nvSpPr>
        <p:spPr>
          <a:xfrm>
            <a:off x="8289107" y="1869359"/>
            <a:ext cx="720000" cy="26814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z</a:t>
            </a:r>
            <a:endParaRPr kumimoji="1" lang="zh-CN" altLang="en-US" dirty="0"/>
          </a:p>
        </p:txBody>
      </p:sp>
      <p:sp>
        <p:nvSpPr>
          <p:cNvPr id="72" name="梯形 71">
            <a:extLst>
              <a:ext uri="{FF2B5EF4-FFF2-40B4-BE49-F238E27FC236}">
                <a16:creationId xmlns:a16="http://schemas.microsoft.com/office/drawing/2014/main" id="{F0A7A32C-8C02-5740-B3E4-73166A77CF43}"/>
              </a:ext>
            </a:extLst>
          </p:cNvPr>
          <p:cNvSpPr/>
          <p:nvPr/>
        </p:nvSpPr>
        <p:spPr>
          <a:xfrm rot="5400000" flipH="1" flipV="1">
            <a:off x="9032427" y="1515787"/>
            <a:ext cx="1072055" cy="959310"/>
          </a:xfrm>
          <a:prstGeom prst="trapezoid">
            <a:avLst>
              <a:gd name="adj" fmla="val 24421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73" name="文本框 72">
            <a:extLst>
              <a:ext uri="{FF2B5EF4-FFF2-40B4-BE49-F238E27FC236}">
                <a16:creationId xmlns:a16="http://schemas.microsoft.com/office/drawing/2014/main" id="{7B615B1C-E59C-A54C-87C2-2BBC74A4658B}"/>
              </a:ext>
            </a:extLst>
          </p:cNvPr>
          <p:cNvSpPr txBox="1"/>
          <p:nvPr/>
        </p:nvSpPr>
        <p:spPr>
          <a:xfrm>
            <a:off x="9072847" y="1818765"/>
            <a:ext cx="1029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Decoder</a:t>
            </a:r>
            <a:endParaRPr kumimoji="1" lang="zh-CN" altLang="en-US" dirty="0"/>
          </a:p>
        </p:txBody>
      </p:sp>
      <p:cxnSp>
        <p:nvCxnSpPr>
          <p:cNvPr id="74" name="直线箭头连接符 73">
            <a:extLst>
              <a:ext uri="{FF2B5EF4-FFF2-40B4-BE49-F238E27FC236}">
                <a16:creationId xmlns:a16="http://schemas.microsoft.com/office/drawing/2014/main" id="{37212673-17F3-1046-99D0-8EE914C7DA33}"/>
              </a:ext>
            </a:extLst>
          </p:cNvPr>
          <p:cNvCxnSpPr>
            <a:cxnSpLocks/>
          </p:cNvCxnSpPr>
          <p:nvPr/>
        </p:nvCxnSpPr>
        <p:spPr>
          <a:xfrm>
            <a:off x="10048110" y="1998743"/>
            <a:ext cx="68335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任意形状 32">
            <a:extLst>
              <a:ext uri="{FF2B5EF4-FFF2-40B4-BE49-F238E27FC236}">
                <a16:creationId xmlns:a16="http://schemas.microsoft.com/office/drawing/2014/main" id="{995E82EC-6DAC-1F43-AFBA-8386373954DD}"/>
              </a:ext>
            </a:extLst>
          </p:cNvPr>
          <p:cNvSpPr/>
          <p:nvPr/>
        </p:nvSpPr>
        <p:spPr>
          <a:xfrm>
            <a:off x="10732590" y="1725442"/>
            <a:ext cx="894098" cy="540000"/>
          </a:xfrm>
          <a:custGeom>
            <a:avLst/>
            <a:gdLst>
              <a:gd name="connsiteX0" fmla="*/ 0 w 1154430"/>
              <a:gd name="connsiteY0" fmla="*/ 445770 h 697230"/>
              <a:gd name="connsiteX1" fmla="*/ 80010 w 1154430"/>
              <a:gd name="connsiteY1" fmla="*/ 194310 h 697230"/>
              <a:gd name="connsiteX2" fmla="*/ 320040 w 1154430"/>
              <a:gd name="connsiteY2" fmla="*/ 194310 h 697230"/>
              <a:gd name="connsiteX3" fmla="*/ 411480 w 1154430"/>
              <a:gd name="connsiteY3" fmla="*/ 217170 h 697230"/>
              <a:gd name="connsiteX4" fmla="*/ 480060 w 1154430"/>
              <a:gd name="connsiteY4" fmla="*/ 240030 h 697230"/>
              <a:gd name="connsiteX5" fmla="*/ 502920 w 1154430"/>
              <a:gd name="connsiteY5" fmla="*/ 228600 h 697230"/>
              <a:gd name="connsiteX6" fmla="*/ 674370 w 1154430"/>
              <a:gd name="connsiteY6" fmla="*/ 57150 h 697230"/>
              <a:gd name="connsiteX7" fmla="*/ 834390 w 1154430"/>
              <a:gd name="connsiteY7" fmla="*/ 0 h 697230"/>
              <a:gd name="connsiteX8" fmla="*/ 1005840 w 1154430"/>
              <a:gd name="connsiteY8" fmla="*/ 34290 h 697230"/>
              <a:gd name="connsiteX9" fmla="*/ 1154430 w 1154430"/>
              <a:gd name="connsiteY9" fmla="*/ 194310 h 697230"/>
              <a:gd name="connsiteX10" fmla="*/ 1040130 w 1154430"/>
              <a:gd name="connsiteY10" fmla="*/ 422910 h 697230"/>
              <a:gd name="connsiteX11" fmla="*/ 800100 w 1154430"/>
              <a:gd name="connsiteY11" fmla="*/ 537210 h 697230"/>
              <a:gd name="connsiteX12" fmla="*/ 697230 w 1154430"/>
              <a:gd name="connsiteY12" fmla="*/ 697230 h 697230"/>
              <a:gd name="connsiteX13" fmla="*/ 422910 w 1154430"/>
              <a:gd name="connsiteY13" fmla="*/ 548640 h 697230"/>
              <a:gd name="connsiteX14" fmla="*/ 297180 w 1154430"/>
              <a:gd name="connsiteY14" fmla="*/ 457200 h 697230"/>
              <a:gd name="connsiteX15" fmla="*/ 137160 w 1154430"/>
              <a:gd name="connsiteY15" fmla="*/ 537210 h 697230"/>
              <a:gd name="connsiteX16" fmla="*/ 0 w 1154430"/>
              <a:gd name="connsiteY16" fmla="*/ 445770 h 697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154430" h="697230">
                <a:moveTo>
                  <a:pt x="0" y="445770"/>
                </a:moveTo>
                <a:lnTo>
                  <a:pt x="80010" y="194310"/>
                </a:lnTo>
                <a:cubicBezTo>
                  <a:pt x="199447" y="183452"/>
                  <a:pt x="204288" y="175018"/>
                  <a:pt x="320040" y="194310"/>
                </a:cubicBezTo>
                <a:cubicBezTo>
                  <a:pt x="351031" y="199475"/>
                  <a:pt x="381674" y="207235"/>
                  <a:pt x="411480" y="217170"/>
                </a:cubicBezTo>
                <a:cubicBezTo>
                  <a:pt x="434340" y="224790"/>
                  <a:pt x="458507" y="250806"/>
                  <a:pt x="480060" y="240030"/>
                </a:cubicBezTo>
                <a:lnTo>
                  <a:pt x="502920" y="228600"/>
                </a:lnTo>
                <a:lnTo>
                  <a:pt x="674370" y="57150"/>
                </a:lnTo>
                <a:lnTo>
                  <a:pt x="834390" y="0"/>
                </a:lnTo>
                <a:lnTo>
                  <a:pt x="1005840" y="34290"/>
                </a:lnTo>
                <a:lnTo>
                  <a:pt x="1154430" y="194310"/>
                </a:lnTo>
                <a:lnTo>
                  <a:pt x="1040130" y="422910"/>
                </a:lnTo>
                <a:lnTo>
                  <a:pt x="800100" y="537210"/>
                </a:lnTo>
                <a:lnTo>
                  <a:pt x="697230" y="697230"/>
                </a:lnTo>
                <a:lnTo>
                  <a:pt x="422910" y="548640"/>
                </a:lnTo>
                <a:lnTo>
                  <a:pt x="297180" y="457200"/>
                </a:lnTo>
                <a:lnTo>
                  <a:pt x="137160" y="537210"/>
                </a:lnTo>
                <a:lnTo>
                  <a:pt x="0" y="445770"/>
                </a:lnTo>
                <a:close/>
              </a:path>
            </a:pathLst>
          </a:cu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41" name="肘形连接符 40">
            <a:extLst>
              <a:ext uri="{FF2B5EF4-FFF2-40B4-BE49-F238E27FC236}">
                <a16:creationId xmlns:a16="http://schemas.microsoft.com/office/drawing/2014/main" id="{FC206FC4-F345-5A4B-AC4F-D4CF677C3C7E}"/>
              </a:ext>
            </a:extLst>
          </p:cNvPr>
          <p:cNvCxnSpPr/>
          <p:nvPr/>
        </p:nvCxnSpPr>
        <p:spPr>
          <a:xfrm rot="5400000" flipH="1" flipV="1">
            <a:off x="8671032" y="-108717"/>
            <a:ext cx="3" cy="5153929"/>
          </a:xfrm>
          <a:prstGeom prst="bentConnector3">
            <a:avLst>
              <a:gd name="adj1" fmla="val -7620000000"/>
            </a:avLst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E99C3DA3-D380-AE49-B0E2-3A661911F924}"/>
              </a:ext>
            </a:extLst>
          </p:cNvPr>
          <p:cNvSpPr txBox="1"/>
          <p:nvPr/>
        </p:nvSpPr>
        <p:spPr>
          <a:xfrm>
            <a:off x="8202058" y="2706155"/>
            <a:ext cx="1111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MSE Loss</a:t>
            </a:r>
            <a:endParaRPr kumimoji="1"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7B15173-966B-3744-AD52-0356D4E150AE}"/>
              </a:ext>
            </a:extLst>
          </p:cNvPr>
          <p:cNvSpPr txBox="1"/>
          <p:nvPr/>
        </p:nvSpPr>
        <p:spPr>
          <a:xfrm>
            <a:off x="1032510" y="943879"/>
            <a:ext cx="409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🀙 </a:t>
            </a:r>
            <a:endParaRPr kumimoji="1"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5EEA8D1-DCC0-BB42-BD30-2F7017AD08F7}"/>
              </a:ext>
            </a:extLst>
          </p:cNvPr>
          <p:cNvSpPr txBox="1"/>
          <p:nvPr/>
        </p:nvSpPr>
        <p:spPr>
          <a:xfrm>
            <a:off x="3431606" y="943779"/>
            <a:ext cx="346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🀚</a:t>
            </a:r>
            <a:endParaRPr kumimoji="1"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6ED0367-7AD6-B946-8DE6-BDD14A01E30C}"/>
              </a:ext>
            </a:extLst>
          </p:cNvPr>
          <p:cNvSpPr txBox="1"/>
          <p:nvPr/>
        </p:nvSpPr>
        <p:spPr>
          <a:xfrm>
            <a:off x="8584374" y="977984"/>
            <a:ext cx="346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🀛</a:t>
            </a:r>
            <a:endParaRPr kumimoji="1" lang="zh-CN" altLang="en-US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B87B3113-DF4B-2F49-9EBA-F303CD4A6F43}"/>
              </a:ext>
            </a:extLst>
          </p:cNvPr>
          <p:cNvSpPr/>
          <p:nvPr/>
        </p:nvSpPr>
        <p:spPr>
          <a:xfrm>
            <a:off x="545328" y="1295356"/>
            <a:ext cx="1161381" cy="2406869"/>
          </a:xfrm>
          <a:prstGeom prst="rect">
            <a:avLst/>
          </a:prstGeom>
          <a:noFill/>
          <a:ln w="19050"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FAA15BFE-30A5-A843-9390-EC8BAF31E96F}"/>
              </a:ext>
            </a:extLst>
          </p:cNvPr>
          <p:cNvSpPr txBox="1"/>
          <p:nvPr/>
        </p:nvSpPr>
        <p:spPr>
          <a:xfrm>
            <a:off x="546454" y="2643815"/>
            <a:ext cx="744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/>
              <a:t>diffvg</a:t>
            </a:r>
            <a:endParaRPr kumimoji="1" lang="zh-CN" altLang="en-US" dirty="0"/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E88A3618-2345-9947-B859-FB981E1661B9}"/>
              </a:ext>
            </a:extLst>
          </p:cNvPr>
          <p:cNvSpPr/>
          <p:nvPr/>
        </p:nvSpPr>
        <p:spPr>
          <a:xfrm>
            <a:off x="2788882" y="1295356"/>
            <a:ext cx="1650060" cy="1410799"/>
          </a:xfrm>
          <a:prstGeom prst="rect">
            <a:avLst/>
          </a:prstGeom>
          <a:noFill/>
          <a:ln w="19050"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DE849845-1A60-7148-941B-4D10750BB063}"/>
              </a:ext>
            </a:extLst>
          </p:cNvPr>
          <p:cNvSpPr/>
          <p:nvPr/>
        </p:nvSpPr>
        <p:spPr>
          <a:xfrm>
            <a:off x="5591560" y="1373218"/>
            <a:ext cx="6160037" cy="1702266"/>
          </a:xfrm>
          <a:prstGeom prst="rect">
            <a:avLst/>
          </a:prstGeom>
          <a:noFill/>
          <a:ln w="19050"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077F292-AECB-954E-8028-BC77CC672619}"/>
              </a:ext>
            </a:extLst>
          </p:cNvPr>
          <p:cNvSpPr txBox="1"/>
          <p:nvPr/>
        </p:nvSpPr>
        <p:spPr>
          <a:xfrm>
            <a:off x="545328" y="4218123"/>
            <a:ext cx="21627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method: </a:t>
            </a:r>
            <a:r>
              <a:rPr kumimoji="1" lang="en-US" altLang="zh-CN" dirty="0">
                <a:solidFill>
                  <a:srgbClr val="FF0000"/>
                </a:solidFill>
              </a:rPr>
              <a:t>vanilla VAE</a:t>
            </a:r>
          </a:p>
          <a:p>
            <a:r>
              <a:rPr kumimoji="1" lang="en-US" altLang="zh-CN" dirty="0">
                <a:solidFill>
                  <a:srgbClr val="FF0000"/>
                </a:solidFill>
              </a:rPr>
              <a:t>	beta-VAE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78551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BB81B018-E87C-134A-84C1-BAA068198826}"/>
              </a:ext>
            </a:extLst>
          </p:cNvPr>
          <p:cNvSpPr/>
          <p:nvPr/>
        </p:nvSpPr>
        <p:spPr>
          <a:xfrm>
            <a:off x="621484" y="452017"/>
            <a:ext cx="1188000" cy="1188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GT</a:t>
            </a:r>
            <a:endParaRPr kumimoji="1" lang="zh-CN" altLang="en-US" dirty="0"/>
          </a:p>
        </p:txBody>
      </p:sp>
      <p:sp>
        <p:nvSpPr>
          <p:cNvPr id="5" name="梯形 4">
            <a:extLst>
              <a:ext uri="{FF2B5EF4-FFF2-40B4-BE49-F238E27FC236}">
                <a16:creationId xmlns:a16="http://schemas.microsoft.com/office/drawing/2014/main" id="{B6FBBBDC-02DE-8C40-AE43-6EA96400F789}"/>
              </a:ext>
            </a:extLst>
          </p:cNvPr>
          <p:cNvSpPr/>
          <p:nvPr/>
        </p:nvSpPr>
        <p:spPr>
          <a:xfrm rot="5400000">
            <a:off x="3174122" y="574288"/>
            <a:ext cx="1072055" cy="959310"/>
          </a:xfrm>
          <a:prstGeom prst="trapezoid">
            <a:avLst>
              <a:gd name="adj" fmla="val 24421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cxnSp>
        <p:nvCxnSpPr>
          <p:cNvPr id="6" name="直线箭头连接符 5">
            <a:extLst>
              <a:ext uri="{FF2B5EF4-FFF2-40B4-BE49-F238E27FC236}">
                <a16:creationId xmlns:a16="http://schemas.microsoft.com/office/drawing/2014/main" id="{60ECEAE7-D2B3-0D48-A8FA-884399BAF42C}"/>
              </a:ext>
            </a:extLst>
          </p:cNvPr>
          <p:cNvCxnSpPr>
            <a:cxnSpLocks/>
            <a:stCxn id="4" idx="3"/>
            <a:endCxn id="5" idx="2"/>
          </p:cNvCxnSpPr>
          <p:nvPr/>
        </p:nvCxnSpPr>
        <p:spPr>
          <a:xfrm>
            <a:off x="1809484" y="1046017"/>
            <a:ext cx="1421011" cy="79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D63440F7-D7A4-F740-8A61-E76E3FB15287}"/>
              </a:ext>
            </a:extLst>
          </p:cNvPr>
          <p:cNvSpPr txBox="1"/>
          <p:nvPr/>
        </p:nvSpPr>
        <p:spPr>
          <a:xfrm>
            <a:off x="3230494" y="854716"/>
            <a:ext cx="994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Encoder</a:t>
            </a:r>
            <a:endParaRPr kumimoji="1" lang="zh-CN" altLang="en-US" dirty="0"/>
          </a:p>
        </p:txBody>
      </p:sp>
      <p:cxnSp>
        <p:nvCxnSpPr>
          <p:cNvPr id="8" name="直线箭头连接符 7">
            <a:extLst>
              <a:ext uri="{FF2B5EF4-FFF2-40B4-BE49-F238E27FC236}">
                <a16:creationId xmlns:a16="http://schemas.microsoft.com/office/drawing/2014/main" id="{D1EC1B30-2E97-7B47-B0BD-103BAC44DC1C}"/>
              </a:ext>
            </a:extLst>
          </p:cNvPr>
          <p:cNvCxnSpPr>
            <a:cxnSpLocks/>
            <a:stCxn id="7" idx="3"/>
            <a:endCxn id="9" idx="1"/>
          </p:cNvCxnSpPr>
          <p:nvPr/>
        </p:nvCxnSpPr>
        <p:spPr>
          <a:xfrm>
            <a:off x="4224677" y="1039382"/>
            <a:ext cx="1590759" cy="66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9366B558-6C47-0E4F-AC19-59B0650658C4}"/>
              </a:ext>
            </a:extLst>
          </p:cNvPr>
          <p:cNvSpPr/>
          <p:nvPr/>
        </p:nvSpPr>
        <p:spPr>
          <a:xfrm>
            <a:off x="5815436" y="911945"/>
            <a:ext cx="720000" cy="26814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z</a:t>
            </a:r>
            <a:endParaRPr kumimoji="1" lang="zh-CN" altLang="en-US" dirty="0"/>
          </a:p>
        </p:txBody>
      </p:sp>
      <p:sp>
        <p:nvSpPr>
          <p:cNvPr id="10" name="上下箭头 9">
            <a:extLst>
              <a:ext uri="{FF2B5EF4-FFF2-40B4-BE49-F238E27FC236}">
                <a16:creationId xmlns:a16="http://schemas.microsoft.com/office/drawing/2014/main" id="{A531A614-998F-1A43-AF4C-95DA8DBE2714}"/>
              </a:ext>
            </a:extLst>
          </p:cNvPr>
          <p:cNvSpPr/>
          <p:nvPr/>
        </p:nvSpPr>
        <p:spPr>
          <a:xfrm>
            <a:off x="1142417" y="1702823"/>
            <a:ext cx="105036" cy="246434"/>
          </a:xfrm>
          <a:prstGeom prst="up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BE220BA9-0E88-5040-9682-3C7639412401}"/>
              </a:ext>
            </a:extLst>
          </p:cNvPr>
          <p:cNvGrpSpPr/>
          <p:nvPr/>
        </p:nvGrpSpPr>
        <p:grpSpPr>
          <a:xfrm>
            <a:off x="621484" y="1949257"/>
            <a:ext cx="1188000" cy="1445812"/>
            <a:chOff x="808399" y="4683957"/>
            <a:chExt cx="1188000" cy="1445812"/>
          </a:xfrm>
        </p:grpSpPr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A37A9A01-11B2-E848-A31A-EEC9070D2E05}"/>
                </a:ext>
              </a:extLst>
            </p:cNvPr>
            <p:cNvSpPr txBox="1"/>
            <p:nvPr/>
          </p:nvSpPr>
          <p:spPr>
            <a:xfrm>
              <a:off x="808399" y="4683957"/>
              <a:ext cx="1188000" cy="36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dirty="0"/>
                <a:t>x_0</a:t>
              </a:r>
              <a:endParaRPr kumimoji="1" lang="zh-CN" altLang="en-US" dirty="0"/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B1F41509-5CA6-9C46-9650-AA2ACE9CB5CF}"/>
                </a:ext>
              </a:extLst>
            </p:cNvPr>
            <p:cNvSpPr txBox="1"/>
            <p:nvPr/>
          </p:nvSpPr>
          <p:spPr>
            <a:xfrm>
              <a:off x="808399" y="5042197"/>
              <a:ext cx="1188000" cy="36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dirty="0"/>
                <a:t>x_1</a:t>
              </a:r>
              <a:endParaRPr kumimoji="1" lang="zh-CN" altLang="en-US" dirty="0"/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A6D0ADF0-2C37-9543-AD2A-BAE003D6B3E8}"/>
                </a:ext>
              </a:extLst>
            </p:cNvPr>
            <p:cNvSpPr txBox="1"/>
            <p:nvPr/>
          </p:nvSpPr>
          <p:spPr>
            <a:xfrm>
              <a:off x="808399" y="5403007"/>
              <a:ext cx="1188000" cy="36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dirty="0"/>
                <a:t>…</a:t>
              </a:r>
              <a:endParaRPr kumimoji="1" lang="zh-CN" altLang="en-US" dirty="0"/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388E3C6A-48C1-7548-B6E7-F4EE7F8C3518}"/>
                </a:ext>
              </a:extLst>
            </p:cNvPr>
            <p:cNvSpPr txBox="1"/>
            <p:nvPr/>
          </p:nvSpPr>
          <p:spPr>
            <a:xfrm>
              <a:off x="808399" y="5760437"/>
              <a:ext cx="1188000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dirty="0" err="1"/>
                <a:t>x_n</a:t>
              </a:r>
              <a:endParaRPr kumimoji="1" lang="zh-CN" altLang="en-US" dirty="0"/>
            </a:p>
          </p:txBody>
        </p:sp>
      </p:grpSp>
      <p:cxnSp>
        <p:nvCxnSpPr>
          <p:cNvPr id="16" name="直线箭头连接符 15">
            <a:extLst>
              <a:ext uri="{FF2B5EF4-FFF2-40B4-BE49-F238E27FC236}">
                <a16:creationId xmlns:a16="http://schemas.microsoft.com/office/drawing/2014/main" id="{A10928D7-B8A3-4A40-B771-C7B0F76A52B9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1809484" y="2848307"/>
            <a:ext cx="127880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1CE1C5E0-65EF-D84E-9C0F-74574CE0F096}"/>
                  </a:ext>
                </a:extLst>
              </p:cNvPr>
              <p:cNvSpPr txBox="1"/>
              <p:nvPr/>
            </p:nvSpPr>
            <p:spPr>
              <a:xfrm>
                <a:off x="1768376" y="2426591"/>
                <a:ext cx="13199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dirty="0"/>
                  <a:t>noise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𝑟𝑎𝑛𝑑</m:t>
                        </m:r>
                      </m:sub>
                    </m:sSub>
                  </m:oMath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1CE1C5E0-65EF-D84E-9C0F-74574CE0F0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8376" y="2426591"/>
                <a:ext cx="1319913" cy="369332"/>
              </a:xfrm>
              <a:prstGeom prst="rect">
                <a:avLst/>
              </a:prstGeom>
              <a:blipFill>
                <a:blip r:embed="rId2"/>
                <a:stretch>
                  <a:fillRect l="-2857" t="-3333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组合 17">
            <a:extLst>
              <a:ext uri="{FF2B5EF4-FFF2-40B4-BE49-F238E27FC236}">
                <a16:creationId xmlns:a16="http://schemas.microsoft.com/office/drawing/2014/main" id="{F42104CC-FDBE-F84B-9A14-5192213388D8}"/>
              </a:ext>
            </a:extLst>
          </p:cNvPr>
          <p:cNvGrpSpPr/>
          <p:nvPr/>
        </p:nvGrpSpPr>
        <p:grpSpPr>
          <a:xfrm>
            <a:off x="3088289" y="1934389"/>
            <a:ext cx="1188000" cy="1460680"/>
            <a:chOff x="808399" y="4669089"/>
            <a:chExt cx="1188000" cy="1460680"/>
          </a:xfrm>
        </p:grpSpPr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0DB0B1AC-2BF0-C848-A3D8-96D8DE2CE771}"/>
                </a:ext>
              </a:extLst>
            </p:cNvPr>
            <p:cNvSpPr txBox="1"/>
            <p:nvPr/>
          </p:nvSpPr>
          <p:spPr>
            <a:xfrm>
              <a:off x="808399" y="4669089"/>
              <a:ext cx="1188000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dirty="0"/>
                <a:t>x_0t</a:t>
              </a:r>
              <a:endParaRPr kumimoji="1" lang="zh-CN" altLang="en-US" dirty="0"/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D4490FBD-89D7-374D-86E7-67DD49126FB6}"/>
                </a:ext>
              </a:extLst>
            </p:cNvPr>
            <p:cNvSpPr txBox="1"/>
            <p:nvPr/>
          </p:nvSpPr>
          <p:spPr>
            <a:xfrm>
              <a:off x="808399" y="5042197"/>
              <a:ext cx="1188000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dirty="0"/>
                <a:t>x_1t</a:t>
              </a:r>
              <a:endParaRPr kumimoji="1" lang="zh-CN" altLang="en-US" dirty="0"/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72429457-FA37-3E4E-A2B3-7A3E8717BEA2}"/>
                </a:ext>
              </a:extLst>
            </p:cNvPr>
            <p:cNvSpPr txBox="1"/>
            <p:nvPr/>
          </p:nvSpPr>
          <p:spPr>
            <a:xfrm>
              <a:off x="808399" y="5403007"/>
              <a:ext cx="1188000" cy="36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dirty="0"/>
                <a:t>…</a:t>
              </a:r>
              <a:endParaRPr kumimoji="1" lang="zh-CN" altLang="en-US" dirty="0"/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B20297AB-7657-3B4E-BCB2-744EA304CBAA}"/>
                </a:ext>
              </a:extLst>
            </p:cNvPr>
            <p:cNvSpPr txBox="1"/>
            <p:nvPr/>
          </p:nvSpPr>
          <p:spPr>
            <a:xfrm>
              <a:off x="808399" y="5760437"/>
              <a:ext cx="1188000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dirty="0" err="1"/>
                <a:t>x_nt</a:t>
              </a:r>
              <a:endParaRPr kumimoji="1" lang="zh-CN" altLang="en-US" dirty="0"/>
            </a:p>
          </p:txBody>
        </p:sp>
      </p:grpSp>
      <p:cxnSp>
        <p:nvCxnSpPr>
          <p:cNvPr id="32" name="直线箭头连接符 31">
            <a:extLst>
              <a:ext uri="{FF2B5EF4-FFF2-40B4-BE49-F238E27FC236}">
                <a16:creationId xmlns:a16="http://schemas.microsoft.com/office/drawing/2014/main" id="{1BB320E2-1C30-084F-918A-1F4D13B25108}"/>
              </a:ext>
            </a:extLst>
          </p:cNvPr>
          <p:cNvCxnSpPr>
            <a:cxnSpLocks/>
          </p:cNvCxnSpPr>
          <p:nvPr/>
        </p:nvCxnSpPr>
        <p:spPr>
          <a:xfrm>
            <a:off x="283602" y="2842342"/>
            <a:ext cx="0" cy="1722013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线箭头连接符 32">
            <a:extLst>
              <a:ext uri="{FF2B5EF4-FFF2-40B4-BE49-F238E27FC236}">
                <a16:creationId xmlns:a16="http://schemas.microsoft.com/office/drawing/2014/main" id="{75F69A82-3E01-2847-A0A3-91E546CAA7B8}"/>
              </a:ext>
            </a:extLst>
          </p:cNvPr>
          <p:cNvCxnSpPr>
            <a:cxnSpLocks/>
          </p:cNvCxnSpPr>
          <p:nvPr/>
        </p:nvCxnSpPr>
        <p:spPr>
          <a:xfrm flipV="1">
            <a:off x="283602" y="4557361"/>
            <a:ext cx="961042" cy="69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梯形 39">
            <a:extLst>
              <a:ext uri="{FF2B5EF4-FFF2-40B4-BE49-F238E27FC236}">
                <a16:creationId xmlns:a16="http://schemas.microsoft.com/office/drawing/2014/main" id="{DEFA8A58-0770-1644-8BE0-2DDF60DD4DA5}"/>
              </a:ext>
            </a:extLst>
          </p:cNvPr>
          <p:cNvSpPr/>
          <p:nvPr/>
        </p:nvSpPr>
        <p:spPr>
          <a:xfrm rot="5400000">
            <a:off x="2854217" y="4011659"/>
            <a:ext cx="1072055" cy="959310"/>
          </a:xfrm>
          <a:prstGeom prst="trapezoid">
            <a:avLst>
              <a:gd name="adj" fmla="val 24421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33802A1C-24BB-9F48-90AF-15FE6103E53D}"/>
              </a:ext>
            </a:extLst>
          </p:cNvPr>
          <p:cNvSpPr txBox="1"/>
          <p:nvPr/>
        </p:nvSpPr>
        <p:spPr>
          <a:xfrm>
            <a:off x="2909485" y="4170087"/>
            <a:ext cx="9941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Encoder</a:t>
            </a:r>
          </a:p>
          <a:p>
            <a:r>
              <a:rPr kumimoji="1" lang="en-US" altLang="zh-CN" dirty="0"/>
              <a:t>   (AE)</a:t>
            </a:r>
            <a:endParaRPr kumimoji="1" lang="zh-CN" altLang="en-US" dirty="0"/>
          </a:p>
        </p:txBody>
      </p:sp>
      <p:cxnSp>
        <p:nvCxnSpPr>
          <p:cNvPr id="45" name="直线箭头连接符 44">
            <a:extLst>
              <a:ext uri="{FF2B5EF4-FFF2-40B4-BE49-F238E27FC236}">
                <a16:creationId xmlns:a16="http://schemas.microsoft.com/office/drawing/2014/main" id="{47C11150-6B3C-694E-8AB4-A30B52F8DF9C}"/>
              </a:ext>
            </a:extLst>
          </p:cNvPr>
          <p:cNvCxnSpPr>
            <a:cxnSpLocks/>
          </p:cNvCxnSpPr>
          <p:nvPr/>
        </p:nvCxnSpPr>
        <p:spPr>
          <a:xfrm>
            <a:off x="3881000" y="4499687"/>
            <a:ext cx="43100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9C038411-49F6-FD4E-BCFB-AEB5483DC521}"/>
              </a:ext>
            </a:extLst>
          </p:cNvPr>
          <p:cNvGrpSpPr/>
          <p:nvPr/>
        </p:nvGrpSpPr>
        <p:grpSpPr>
          <a:xfrm>
            <a:off x="4312006" y="3582178"/>
            <a:ext cx="1188000" cy="1460680"/>
            <a:chOff x="808399" y="4669089"/>
            <a:chExt cx="1188000" cy="1460680"/>
          </a:xfrm>
        </p:grpSpPr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AAF0C1F8-AF0B-184C-9B8A-593AE65D9765}"/>
                </a:ext>
              </a:extLst>
            </p:cNvPr>
            <p:cNvSpPr txBox="1"/>
            <p:nvPr/>
          </p:nvSpPr>
          <p:spPr>
            <a:xfrm>
              <a:off x="808399" y="4669089"/>
              <a:ext cx="1188000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dirty="0"/>
                <a:t>z_0</a:t>
              </a:r>
              <a:endParaRPr kumimoji="1" lang="zh-CN" altLang="en-US" dirty="0"/>
            </a:p>
          </p:txBody>
        </p: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F59F5112-E27E-464B-B19A-2F5694DF4FF5}"/>
                </a:ext>
              </a:extLst>
            </p:cNvPr>
            <p:cNvSpPr txBox="1"/>
            <p:nvPr/>
          </p:nvSpPr>
          <p:spPr>
            <a:xfrm>
              <a:off x="808399" y="5042197"/>
              <a:ext cx="1188000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dirty="0"/>
                <a:t>z_1</a:t>
              </a:r>
              <a:endParaRPr kumimoji="1" lang="zh-CN" altLang="en-US" dirty="0"/>
            </a:p>
          </p:txBody>
        </p:sp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A1AC3662-76C1-B94D-AEAE-B80CC45D12D7}"/>
                </a:ext>
              </a:extLst>
            </p:cNvPr>
            <p:cNvSpPr txBox="1"/>
            <p:nvPr/>
          </p:nvSpPr>
          <p:spPr>
            <a:xfrm>
              <a:off x="808399" y="5403007"/>
              <a:ext cx="1188000" cy="36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dirty="0"/>
                <a:t>…</a:t>
              </a:r>
              <a:endParaRPr kumimoji="1" lang="zh-CN" altLang="en-US" dirty="0"/>
            </a:p>
          </p:txBody>
        </p:sp>
        <p:sp>
          <p:nvSpPr>
            <p:cNvPr id="50" name="文本框 49">
              <a:extLst>
                <a:ext uri="{FF2B5EF4-FFF2-40B4-BE49-F238E27FC236}">
                  <a16:creationId xmlns:a16="http://schemas.microsoft.com/office/drawing/2014/main" id="{489CFDEE-B8A1-B34E-ACC5-76329186C513}"/>
                </a:ext>
              </a:extLst>
            </p:cNvPr>
            <p:cNvSpPr txBox="1"/>
            <p:nvPr/>
          </p:nvSpPr>
          <p:spPr>
            <a:xfrm>
              <a:off x="808399" y="5760437"/>
              <a:ext cx="1188000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dirty="0" err="1"/>
                <a:t>z_n</a:t>
              </a:r>
              <a:endParaRPr kumimoji="1" lang="zh-CN" altLang="en-US" dirty="0"/>
            </a:p>
          </p:txBody>
        </p:sp>
      </p:grpSp>
      <p:cxnSp>
        <p:nvCxnSpPr>
          <p:cNvPr id="52" name="直线箭头连接符 51">
            <a:extLst>
              <a:ext uri="{FF2B5EF4-FFF2-40B4-BE49-F238E27FC236}">
                <a16:creationId xmlns:a16="http://schemas.microsoft.com/office/drawing/2014/main" id="{1A82D1E3-1FED-5641-A7CA-59900885DA00}"/>
              </a:ext>
            </a:extLst>
          </p:cNvPr>
          <p:cNvCxnSpPr>
            <a:cxnSpLocks/>
          </p:cNvCxnSpPr>
          <p:nvPr/>
        </p:nvCxnSpPr>
        <p:spPr>
          <a:xfrm>
            <a:off x="4300274" y="2842690"/>
            <a:ext cx="42216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线箭头连接符 53">
            <a:extLst>
              <a:ext uri="{FF2B5EF4-FFF2-40B4-BE49-F238E27FC236}">
                <a16:creationId xmlns:a16="http://schemas.microsoft.com/office/drawing/2014/main" id="{EFCC63A7-AB67-B444-899E-883A2065B51F}"/>
              </a:ext>
            </a:extLst>
          </p:cNvPr>
          <p:cNvCxnSpPr>
            <a:cxnSpLocks/>
            <a:stCxn id="58" idx="4"/>
            <a:endCxn id="47" idx="0"/>
          </p:cNvCxnSpPr>
          <p:nvPr/>
        </p:nvCxnSpPr>
        <p:spPr>
          <a:xfrm flipH="1">
            <a:off x="4906006" y="3014409"/>
            <a:ext cx="1081" cy="567769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4" name="组合 73">
            <a:extLst>
              <a:ext uri="{FF2B5EF4-FFF2-40B4-BE49-F238E27FC236}">
                <a16:creationId xmlns:a16="http://schemas.microsoft.com/office/drawing/2014/main" id="{42E9D977-FE27-8047-98BB-717F91645A72}"/>
              </a:ext>
            </a:extLst>
          </p:cNvPr>
          <p:cNvGrpSpPr/>
          <p:nvPr/>
        </p:nvGrpSpPr>
        <p:grpSpPr>
          <a:xfrm>
            <a:off x="4675175" y="2583906"/>
            <a:ext cx="463823" cy="517567"/>
            <a:chOff x="4876749" y="2343705"/>
            <a:chExt cx="463823" cy="517567"/>
          </a:xfrm>
        </p:grpSpPr>
        <p:sp>
          <p:nvSpPr>
            <p:cNvPr id="58" name="椭圆 57">
              <a:extLst>
                <a:ext uri="{FF2B5EF4-FFF2-40B4-BE49-F238E27FC236}">
                  <a16:creationId xmlns:a16="http://schemas.microsoft.com/office/drawing/2014/main" id="{055670C5-A777-BF40-8F78-E9366ABBEB84}"/>
                </a:ext>
              </a:extLst>
            </p:cNvPr>
            <p:cNvSpPr/>
            <p:nvPr/>
          </p:nvSpPr>
          <p:spPr>
            <a:xfrm>
              <a:off x="4928661" y="2414208"/>
              <a:ext cx="360000" cy="360000"/>
            </a:xfrm>
            <a:prstGeom prst="ellipse">
              <a:avLst/>
            </a:prstGeom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61" name="加号 60">
              <a:extLst>
                <a:ext uri="{FF2B5EF4-FFF2-40B4-BE49-F238E27FC236}">
                  <a16:creationId xmlns:a16="http://schemas.microsoft.com/office/drawing/2014/main" id="{DB7215AD-0AA4-3947-97AA-F84EA28184EB}"/>
                </a:ext>
              </a:extLst>
            </p:cNvPr>
            <p:cNvSpPr/>
            <p:nvPr/>
          </p:nvSpPr>
          <p:spPr>
            <a:xfrm>
              <a:off x="4876749" y="2343705"/>
              <a:ext cx="463823" cy="517567"/>
            </a:xfrm>
            <a:prstGeom prst="mathPlus">
              <a:avLst>
                <a:gd name="adj1" fmla="val 0"/>
              </a:avLst>
            </a:prstGeom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95" name="组合 94">
            <a:extLst>
              <a:ext uri="{FF2B5EF4-FFF2-40B4-BE49-F238E27FC236}">
                <a16:creationId xmlns:a16="http://schemas.microsoft.com/office/drawing/2014/main" id="{1ED77803-5DD0-1242-B3A9-9493A2C28779}"/>
              </a:ext>
            </a:extLst>
          </p:cNvPr>
          <p:cNvGrpSpPr/>
          <p:nvPr/>
        </p:nvGrpSpPr>
        <p:grpSpPr>
          <a:xfrm>
            <a:off x="5509435" y="1948909"/>
            <a:ext cx="1344809" cy="1411000"/>
            <a:chOff x="4930829" y="1700775"/>
            <a:chExt cx="1344809" cy="1411000"/>
          </a:xfrm>
        </p:grpSpPr>
        <p:sp>
          <p:nvSpPr>
            <p:cNvPr id="83" name="矩形 82">
              <a:extLst>
                <a:ext uri="{FF2B5EF4-FFF2-40B4-BE49-F238E27FC236}">
                  <a16:creationId xmlns:a16="http://schemas.microsoft.com/office/drawing/2014/main" id="{AF608134-B2CC-4F45-B99A-0215DF28F802}"/>
                </a:ext>
              </a:extLst>
            </p:cNvPr>
            <p:cNvSpPr/>
            <p:nvPr/>
          </p:nvSpPr>
          <p:spPr>
            <a:xfrm>
              <a:off x="4930829" y="1700775"/>
              <a:ext cx="1344809" cy="360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/>
                <a:t>x_0t     z_0</a:t>
              </a:r>
              <a:endParaRPr kumimoji="1" lang="zh-CN" altLang="en-US" dirty="0"/>
            </a:p>
          </p:txBody>
        </p:sp>
        <p:sp>
          <p:nvSpPr>
            <p:cNvPr id="84" name="矩形 83">
              <a:extLst>
                <a:ext uri="{FF2B5EF4-FFF2-40B4-BE49-F238E27FC236}">
                  <a16:creationId xmlns:a16="http://schemas.microsoft.com/office/drawing/2014/main" id="{EC8EAD17-8E83-A442-90D6-BE6C152B0F67}"/>
                </a:ext>
              </a:extLst>
            </p:cNvPr>
            <p:cNvSpPr/>
            <p:nvPr/>
          </p:nvSpPr>
          <p:spPr>
            <a:xfrm>
              <a:off x="4935294" y="2059015"/>
              <a:ext cx="1332000" cy="360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/>
                <a:t>x_1t     z_1</a:t>
              </a:r>
              <a:endParaRPr kumimoji="1" lang="zh-CN" altLang="en-US" dirty="0"/>
            </a:p>
          </p:txBody>
        </p:sp>
        <p:sp>
          <p:nvSpPr>
            <p:cNvPr id="85" name="矩形 84">
              <a:extLst>
                <a:ext uri="{FF2B5EF4-FFF2-40B4-BE49-F238E27FC236}">
                  <a16:creationId xmlns:a16="http://schemas.microsoft.com/office/drawing/2014/main" id="{09DFFFF0-78A7-E84A-95CA-297EBEFFA5FE}"/>
                </a:ext>
              </a:extLst>
            </p:cNvPr>
            <p:cNvSpPr/>
            <p:nvPr/>
          </p:nvSpPr>
          <p:spPr>
            <a:xfrm>
              <a:off x="4935294" y="2414208"/>
              <a:ext cx="1332000" cy="360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/>
                <a:t>…</a:t>
              </a:r>
              <a:endParaRPr kumimoji="1" lang="zh-CN" altLang="en-US" dirty="0"/>
            </a:p>
          </p:txBody>
        </p:sp>
        <p:sp>
          <p:nvSpPr>
            <p:cNvPr id="86" name="矩形 85">
              <a:extLst>
                <a:ext uri="{FF2B5EF4-FFF2-40B4-BE49-F238E27FC236}">
                  <a16:creationId xmlns:a16="http://schemas.microsoft.com/office/drawing/2014/main" id="{7571A09A-6B10-7346-88E4-0840CC0E2CA8}"/>
                </a:ext>
              </a:extLst>
            </p:cNvPr>
            <p:cNvSpPr/>
            <p:nvPr/>
          </p:nvSpPr>
          <p:spPr>
            <a:xfrm>
              <a:off x="4935293" y="2751775"/>
              <a:ext cx="1332000" cy="360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 err="1"/>
                <a:t>x_nt</a:t>
              </a:r>
              <a:r>
                <a:rPr kumimoji="1" lang="en-US" altLang="zh-CN" dirty="0"/>
                <a:t>     </a:t>
              </a:r>
              <a:r>
                <a:rPr kumimoji="1" lang="en-US" altLang="zh-CN" dirty="0" err="1"/>
                <a:t>z_n</a:t>
              </a:r>
              <a:endParaRPr kumimoji="1" lang="zh-CN" altLang="en-US" dirty="0"/>
            </a:p>
          </p:txBody>
        </p:sp>
        <p:cxnSp>
          <p:nvCxnSpPr>
            <p:cNvPr id="87" name="直线箭头连接符 86">
              <a:extLst>
                <a:ext uri="{FF2B5EF4-FFF2-40B4-BE49-F238E27FC236}">
                  <a16:creationId xmlns:a16="http://schemas.microsoft.com/office/drawing/2014/main" id="{BA7859EE-0591-0F4E-94F7-9A8CEF070066}"/>
                </a:ext>
              </a:extLst>
            </p:cNvPr>
            <p:cNvCxnSpPr>
              <a:cxnSpLocks/>
              <a:stCxn id="83" idx="0"/>
              <a:endCxn id="84" idx="2"/>
            </p:cNvCxnSpPr>
            <p:nvPr/>
          </p:nvCxnSpPr>
          <p:spPr>
            <a:xfrm flipH="1">
              <a:off x="5601294" y="1700775"/>
              <a:ext cx="1940" cy="71824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线箭头连接符 89">
              <a:extLst>
                <a:ext uri="{FF2B5EF4-FFF2-40B4-BE49-F238E27FC236}">
                  <a16:creationId xmlns:a16="http://schemas.microsoft.com/office/drawing/2014/main" id="{D205787F-12C0-9849-8AA3-32BA33CB0787}"/>
                </a:ext>
              </a:extLst>
            </p:cNvPr>
            <p:cNvCxnSpPr>
              <a:cxnSpLocks/>
              <a:stCxn id="86" idx="0"/>
              <a:endCxn id="86" idx="2"/>
            </p:cNvCxnSpPr>
            <p:nvPr/>
          </p:nvCxnSpPr>
          <p:spPr>
            <a:xfrm>
              <a:off x="5601293" y="2751775"/>
              <a:ext cx="0" cy="36000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6" name="直线箭头连接符 95">
            <a:extLst>
              <a:ext uri="{FF2B5EF4-FFF2-40B4-BE49-F238E27FC236}">
                <a16:creationId xmlns:a16="http://schemas.microsoft.com/office/drawing/2014/main" id="{3ABF44E1-4FA6-1B49-91B9-9CD1A2A5D5A6}"/>
              </a:ext>
            </a:extLst>
          </p:cNvPr>
          <p:cNvCxnSpPr>
            <a:cxnSpLocks/>
          </p:cNvCxnSpPr>
          <p:nvPr/>
        </p:nvCxnSpPr>
        <p:spPr>
          <a:xfrm>
            <a:off x="5091736" y="2842342"/>
            <a:ext cx="42216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线箭头连接符 98">
            <a:extLst>
              <a:ext uri="{FF2B5EF4-FFF2-40B4-BE49-F238E27FC236}">
                <a16:creationId xmlns:a16="http://schemas.microsoft.com/office/drawing/2014/main" id="{09564174-201D-E642-80E4-D66974F31486}"/>
              </a:ext>
            </a:extLst>
          </p:cNvPr>
          <p:cNvCxnSpPr>
            <a:cxnSpLocks/>
            <a:stCxn id="85" idx="3"/>
          </p:cNvCxnSpPr>
          <p:nvPr/>
        </p:nvCxnSpPr>
        <p:spPr>
          <a:xfrm>
            <a:off x="6845900" y="2842342"/>
            <a:ext cx="915236" cy="237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线箭头连接符 99">
            <a:extLst>
              <a:ext uri="{FF2B5EF4-FFF2-40B4-BE49-F238E27FC236}">
                <a16:creationId xmlns:a16="http://schemas.microsoft.com/office/drawing/2014/main" id="{40B63879-4CDB-9149-9109-9326BE909721}"/>
              </a:ext>
            </a:extLst>
          </p:cNvPr>
          <p:cNvCxnSpPr>
            <a:cxnSpLocks/>
          </p:cNvCxnSpPr>
          <p:nvPr/>
        </p:nvCxnSpPr>
        <p:spPr>
          <a:xfrm>
            <a:off x="7031682" y="1116089"/>
            <a:ext cx="0" cy="1530394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线箭头连接符 100">
            <a:extLst>
              <a:ext uri="{FF2B5EF4-FFF2-40B4-BE49-F238E27FC236}">
                <a16:creationId xmlns:a16="http://schemas.microsoft.com/office/drawing/2014/main" id="{624BC594-9D35-374E-97A2-623975504D00}"/>
              </a:ext>
            </a:extLst>
          </p:cNvPr>
          <p:cNvCxnSpPr>
            <a:cxnSpLocks/>
          </p:cNvCxnSpPr>
          <p:nvPr/>
        </p:nvCxnSpPr>
        <p:spPr>
          <a:xfrm>
            <a:off x="7031682" y="2647105"/>
            <a:ext cx="71510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线连接符 102">
            <a:extLst>
              <a:ext uri="{FF2B5EF4-FFF2-40B4-BE49-F238E27FC236}">
                <a16:creationId xmlns:a16="http://schemas.microsoft.com/office/drawing/2014/main" id="{2EAE98EF-C930-F145-861D-8CDE55D3A932}"/>
              </a:ext>
            </a:extLst>
          </p:cNvPr>
          <p:cNvCxnSpPr>
            <a:cxnSpLocks/>
          </p:cNvCxnSpPr>
          <p:nvPr/>
        </p:nvCxnSpPr>
        <p:spPr>
          <a:xfrm>
            <a:off x="6535436" y="1116089"/>
            <a:ext cx="49624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1" name="梯形 110">
            <a:extLst>
              <a:ext uri="{FF2B5EF4-FFF2-40B4-BE49-F238E27FC236}">
                <a16:creationId xmlns:a16="http://schemas.microsoft.com/office/drawing/2014/main" id="{402F10E8-0D44-B94E-9360-58F7C8146358}"/>
              </a:ext>
            </a:extLst>
          </p:cNvPr>
          <p:cNvSpPr/>
          <p:nvPr/>
        </p:nvSpPr>
        <p:spPr>
          <a:xfrm rot="5400000">
            <a:off x="7688359" y="2316268"/>
            <a:ext cx="1072055" cy="959310"/>
          </a:xfrm>
          <a:prstGeom prst="trapezoid">
            <a:avLst>
              <a:gd name="adj" fmla="val 24421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12" name="文本框 111">
            <a:extLst>
              <a:ext uri="{FF2B5EF4-FFF2-40B4-BE49-F238E27FC236}">
                <a16:creationId xmlns:a16="http://schemas.microsoft.com/office/drawing/2014/main" id="{47CFD05E-85A7-2544-B24F-E439BE23949F}"/>
              </a:ext>
            </a:extLst>
          </p:cNvPr>
          <p:cNvSpPr txBox="1"/>
          <p:nvPr/>
        </p:nvSpPr>
        <p:spPr>
          <a:xfrm>
            <a:off x="7719981" y="2549890"/>
            <a:ext cx="1061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Diffusion</a:t>
            </a:r>
            <a:endParaRPr kumimoji="1" lang="zh-CN" altLang="en-US" dirty="0"/>
          </a:p>
        </p:txBody>
      </p:sp>
      <p:cxnSp>
        <p:nvCxnSpPr>
          <p:cNvPr id="113" name="直线箭头连接符 112">
            <a:extLst>
              <a:ext uri="{FF2B5EF4-FFF2-40B4-BE49-F238E27FC236}">
                <a16:creationId xmlns:a16="http://schemas.microsoft.com/office/drawing/2014/main" id="{7CC0EDA7-21FD-704C-8AD2-45851C88975E}"/>
              </a:ext>
            </a:extLst>
          </p:cNvPr>
          <p:cNvCxnSpPr>
            <a:cxnSpLocks/>
          </p:cNvCxnSpPr>
          <p:nvPr/>
        </p:nvCxnSpPr>
        <p:spPr>
          <a:xfrm>
            <a:off x="8703442" y="2777571"/>
            <a:ext cx="71510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文本框 113">
                <a:extLst>
                  <a:ext uri="{FF2B5EF4-FFF2-40B4-BE49-F238E27FC236}">
                    <a16:creationId xmlns:a16="http://schemas.microsoft.com/office/drawing/2014/main" id="{00BC82B8-DF86-7543-8433-6BC2482D0A57}"/>
                  </a:ext>
                </a:extLst>
              </p:cNvPr>
              <p:cNvSpPr txBox="1"/>
              <p:nvPr/>
            </p:nvSpPr>
            <p:spPr>
              <a:xfrm>
                <a:off x="9518689" y="2619260"/>
                <a:ext cx="619016" cy="28257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1" lang="zh-CN" altLang="en-US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𝑛𝑜𝑖𝑠𝑒</m:t>
                              </m:r>
                            </m:e>
                          </m:acc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14" name="文本框 113">
                <a:extLst>
                  <a:ext uri="{FF2B5EF4-FFF2-40B4-BE49-F238E27FC236}">
                    <a16:creationId xmlns:a16="http://schemas.microsoft.com/office/drawing/2014/main" id="{00BC82B8-DF86-7543-8433-6BC2482D0A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8689" y="2619260"/>
                <a:ext cx="619016" cy="282578"/>
              </a:xfrm>
              <a:prstGeom prst="rect">
                <a:avLst/>
              </a:prstGeom>
              <a:blipFill>
                <a:blip r:embed="rId3"/>
                <a:stretch>
                  <a:fillRect l="-12245" t="-21739" r="-42857" b="-130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5" name="直线箭头连接符 114">
            <a:extLst>
              <a:ext uri="{FF2B5EF4-FFF2-40B4-BE49-F238E27FC236}">
                <a16:creationId xmlns:a16="http://schemas.microsoft.com/office/drawing/2014/main" id="{D3EFB297-B7A5-CB41-80C1-D70D4FB62FD4}"/>
              </a:ext>
            </a:extLst>
          </p:cNvPr>
          <p:cNvCxnSpPr>
            <a:cxnSpLocks/>
          </p:cNvCxnSpPr>
          <p:nvPr/>
        </p:nvCxnSpPr>
        <p:spPr>
          <a:xfrm>
            <a:off x="9818872" y="2873341"/>
            <a:ext cx="0" cy="52172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矩形 115">
                <a:extLst>
                  <a:ext uri="{FF2B5EF4-FFF2-40B4-BE49-F238E27FC236}">
                    <a16:creationId xmlns:a16="http://schemas.microsoft.com/office/drawing/2014/main" id="{BA698613-675C-2C42-8AA8-EE11E55A74A5}"/>
                  </a:ext>
                </a:extLst>
              </p:cNvPr>
              <p:cNvSpPr/>
              <p:nvPr/>
            </p:nvSpPr>
            <p:spPr>
              <a:xfrm>
                <a:off x="9430331" y="3331951"/>
                <a:ext cx="79573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𝑟𝑎𝑛𝑑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6" name="矩形 115">
                <a:extLst>
                  <a:ext uri="{FF2B5EF4-FFF2-40B4-BE49-F238E27FC236}">
                    <a16:creationId xmlns:a16="http://schemas.microsoft.com/office/drawing/2014/main" id="{BA698613-675C-2C42-8AA8-EE11E55A74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30331" y="3331951"/>
                <a:ext cx="795731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7" name="文本框 116">
            <a:extLst>
              <a:ext uri="{FF2B5EF4-FFF2-40B4-BE49-F238E27FC236}">
                <a16:creationId xmlns:a16="http://schemas.microsoft.com/office/drawing/2014/main" id="{DF5C8A57-057D-C94F-BE69-8EA9B98FC783}"/>
              </a:ext>
            </a:extLst>
          </p:cNvPr>
          <p:cNvSpPr txBox="1"/>
          <p:nvPr/>
        </p:nvSpPr>
        <p:spPr>
          <a:xfrm>
            <a:off x="9818872" y="2909277"/>
            <a:ext cx="1027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/>
              <a:t>mse</a:t>
            </a:r>
            <a:r>
              <a:rPr kumimoji="1" lang="en-US" altLang="zh-CN" dirty="0"/>
              <a:t> loss</a:t>
            </a:r>
            <a:endParaRPr kumimoji="1" lang="zh-CN" altLang="en-US" dirty="0"/>
          </a:p>
        </p:txBody>
      </p:sp>
      <p:cxnSp>
        <p:nvCxnSpPr>
          <p:cNvPr id="123" name="直线箭头连接符 122">
            <a:extLst>
              <a:ext uri="{FF2B5EF4-FFF2-40B4-BE49-F238E27FC236}">
                <a16:creationId xmlns:a16="http://schemas.microsoft.com/office/drawing/2014/main" id="{290DD234-0C34-9240-A5E0-55D4ADFD10AF}"/>
              </a:ext>
            </a:extLst>
          </p:cNvPr>
          <p:cNvCxnSpPr>
            <a:cxnSpLocks/>
          </p:cNvCxnSpPr>
          <p:nvPr/>
        </p:nvCxnSpPr>
        <p:spPr>
          <a:xfrm>
            <a:off x="6538931" y="1011571"/>
            <a:ext cx="135283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文本框 124">
            <a:extLst>
              <a:ext uri="{FF2B5EF4-FFF2-40B4-BE49-F238E27FC236}">
                <a16:creationId xmlns:a16="http://schemas.microsoft.com/office/drawing/2014/main" id="{C403ECE0-7DAA-7B47-BE7D-3A8581E9CEDF}"/>
              </a:ext>
            </a:extLst>
          </p:cNvPr>
          <p:cNvSpPr txBox="1"/>
          <p:nvPr/>
        </p:nvSpPr>
        <p:spPr>
          <a:xfrm>
            <a:off x="2610599" y="3261304"/>
            <a:ext cx="346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🀜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126" name="文本框 125">
            <a:extLst>
              <a:ext uri="{FF2B5EF4-FFF2-40B4-BE49-F238E27FC236}">
                <a16:creationId xmlns:a16="http://schemas.microsoft.com/office/drawing/2014/main" id="{3E520237-EF4F-564D-96E7-193BFE2F0742}"/>
              </a:ext>
            </a:extLst>
          </p:cNvPr>
          <p:cNvSpPr txBox="1"/>
          <p:nvPr/>
        </p:nvSpPr>
        <p:spPr>
          <a:xfrm>
            <a:off x="4732721" y="2296006"/>
            <a:ext cx="346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🀝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127" name="文本框 126">
            <a:extLst>
              <a:ext uri="{FF2B5EF4-FFF2-40B4-BE49-F238E27FC236}">
                <a16:creationId xmlns:a16="http://schemas.microsoft.com/office/drawing/2014/main" id="{A884226C-C2C5-2346-BC17-5F501522428F}"/>
              </a:ext>
            </a:extLst>
          </p:cNvPr>
          <p:cNvSpPr txBox="1"/>
          <p:nvPr/>
        </p:nvSpPr>
        <p:spPr>
          <a:xfrm>
            <a:off x="7373411" y="676685"/>
            <a:ext cx="346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🀞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128" name="文本框 127">
            <a:extLst>
              <a:ext uri="{FF2B5EF4-FFF2-40B4-BE49-F238E27FC236}">
                <a16:creationId xmlns:a16="http://schemas.microsoft.com/office/drawing/2014/main" id="{801BE7A9-235F-224D-8E0F-554D7C8BD4BE}"/>
              </a:ext>
            </a:extLst>
          </p:cNvPr>
          <p:cNvSpPr txBox="1"/>
          <p:nvPr/>
        </p:nvSpPr>
        <p:spPr>
          <a:xfrm>
            <a:off x="7203623" y="2277151"/>
            <a:ext cx="346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🀟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129" name="文本框 128">
            <a:extLst>
              <a:ext uri="{FF2B5EF4-FFF2-40B4-BE49-F238E27FC236}">
                <a16:creationId xmlns:a16="http://schemas.microsoft.com/office/drawing/2014/main" id="{0F50E5BF-B9B7-DA43-8B1C-EA1EA008A36F}"/>
              </a:ext>
            </a:extLst>
          </p:cNvPr>
          <p:cNvSpPr txBox="1"/>
          <p:nvPr/>
        </p:nvSpPr>
        <p:spPr>
          <a:xfrm>
            <a:off x="9042324" y="4887877"/>
            <a:ext cx="346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🀠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130" name="文本框 129">
            <a:extLst>
              <a:ext uri="{FF2B5EF4-FFF2-40B4-BE49-F238E27FC236}">
                <a16:creationId xmlns:a16="http://schemas.microsoft.com/office/drawing/2014/main" id="{F22857A1-D9AB-1448-A7A3-A8F9E896CD7C}"/>
              </a:ext>
            </a:extLst>
          </p:cNvPr>
          <p:cNvSpPr txBox="1"/>
          <p:nvPr/>
        </p:nvSpPr>
        <p:spPr>
          <a:xfrm>
            <a:off x="8935293" y="2399240"/>
            <a:ext cx="346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🀡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131" name="文本框 130">
            <a:extLst>
              <a:ext uri="{FF2B5EF4-FFF2-40B4-BE49-F238E27FC236}">
                <a16:creationId xmlns:a16="http://schemas.microsoft.com/office/drawing/2014/main" id="{FB1AF52C-780C-5B40-B54A-795B8F498DDF}"/>
              </a:ext>
            </a:extLst>
          </p:cNvPr>
          <p:cNvSpPr txBox="1"/>
          <p:nvPr/>
        </p:nvSpPr>
        <p:spPr>
          <a:xfrm>
            <a:off x="4189805" y="383853"/>
            <a:ext cx="409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🀙</a:t>
            </a:r>
            <a:r>
              <a:rPr kumimoji="1" lang="en-US" altLang="zh-CN" dirty="0"/>
              <a:t> </a:t>
            </a:r>
            <a:endParaRPr kumimoji="1" lang="zh-CN" altLang="en-US" dirty="0"/>
          </a:p>
        </p:txBody>
      </p:sp>
      <p:sp>
        <p:nvSpPr>
          <p:cNvPr id="132" name="文本框 131">
            <a:extLst>
              <a:ext uri="{FF2B5EF4-FFF2-40B4-BE49-F238E27FC236}">
                <a16:creationId xmlns:a16="http://schemas.microsoft.com/office/drawing/2014/main" id="{616A8EA1-BB25-4F4B-A029-D2C984DB602A}"/>
              </a:ext>
            </a:extLst>
          </p:cNvPr>
          <p:cNvSpPr txBox="1"/>
          <p:nvPr/>
        </p:nvSpPr>
        <p:spPr>
          <a:xfrm>
            <a:off x="791383" y="1618851"/>
            <a:ext cx="346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🀚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133" name="文本框 132">
            <a:extLst>
              <a:ext uri="{FF2B5EF4-FFF2-40B4-BE49-F238E27FC236}">
                <a16:creationId xmlns:a16="http://schemas.microsoft.com/office/drawing/2014/main" id="{D09387B6-06E6-1442-A2F1-C3D53C74179C}"/>
              </a:ext>
            </a:extLst>
          </p:cNvPr>
          <p:cNvSpPr txBox="1"/>
          <p:nvPr/>
        </p:nvSpPr>
        <p:spPr>
          <a:xfrm>
            <a:off x="2254123" y="2110078"/>
            <a:ext cx="346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🀛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grpSp>
        <p:nvGrpSpPr>
          <p:cNvPr id="140" name="组合 139">
            <a:extLst>
              <a:ext uri="{FF2B5EF4-FFF2-40B4-BE49-F238E27FC236}">
                <a16:creationId xmlns:a16="http://schemas.microsoft.com/office/drawing/2014/main" id="{685E9A37-FAF0-A548-AA6D-DB48B6292887}"/>
              </a:ext>
            </a:extLst>
          </p:cNvPr>
          <p:cNvGrpSpPr/>
          <p:nvPr/>
        </p:nvGrpSpPr>
        <p:grpSpPr>
          <a:xfrm>
            <a:off x="1244644" y="3665305"/>
            <a:ext cx="1188000" cy="1445358"/>
            <a:chOff x="808399" y="4683957"/>
            <a:chExt cx="1188000" cy="1445358"/>
          </a:xfrm>
        </p:grpSpPr>
        <p:sp>
          <p:nvSpPr>
            <p:cNvPr id="141" name="文本框 140">
              <a:extLst>
                <a:ext uri="{FF2B5EF4-FFF2-40B4-BE49-F238E27FC236}">
                  <a16:creationId xmlns:a16="http://schemas.microsoft.com/office/drawing/2014/main" id="{BC7D9B35-813D-FD42-9827-0312A9CA186F}"/>
                </a:ext>
              </a:extLst>
            </p:cNvPr>
            <p:cNvSpPr txBox="1"/>
            <p:nvPr/>
          </p:nvSpPr>
          <p:spPr>
            <a:xfrm>
              <a:off x="808399" y="4683957"/>
              <a:ext cx="1188000" cy="36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dirty="0"/>
                <a:t>pri_0</a:t>
              </a:r>
              <a:endParaRPr kumimoji="1" lang="zh-CN" altLang="en-US" dirty="0"/>
            </a:p>
          </p:txBody>
        </p:sp>
        <p:sp>
          <p:nvSpPr>
            <p:cNvPr id="142" name="文本框 141">
              <a:extLst>
                <a:ext uri="{FF2B5EF4-FFF2-40B4-BE49-F238E27FC236}">
                  <a16:creationId xmlns:a16="http://schemas.microsoft.com/office/drawing/2014/main" id="{1997EF83-1A20-BB49-8BF6-BDD0717BDD3B}"/>
                </a:ext>
              </a:extLst>
            </p:cNvPr>
            <p:cNvSpPr txBox="1"/>
            <p:nvPr/>
          </p:nvSpPr>
          <p:spPr>
            <a:xfrm>
              <a:off x="808399" y="5042197"/>
              <a:ext cx="1188000" cy="36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dirty="0"/>
                <a:t>pri_1</a:t>
              </a:r>
              <a:endParaRPr kumimoji="1" lang="zh-CN" altLang="en-US" dirty="0"/>
            </a:p>
          </p:txBody>
        </p:sp>
        <p:sp>
          <p:nvSpPr>
            <p:cNvPr id="143" name="文本框 142">
              <a:extLst>
                <a:ext uri="{FF2B5EF4-FFF2-40B4-BE49-F238E27FC236}">
                  <a16:creationId xmlns:a16="http://schemas.microsoft.com/office/drawing/2014/main" id="{2CAC192C-BCB0-AD46-87A0-52F3AB68786D}"/>
                </a:ext>
              </a:extLst>
            </p:cNvPr>
            <p:cNvSpPr txBox="1"/>
            <p:nvPr/>
          </p:nvSpPr>
          <p:spPr>
            <a:xfrm>
              <a:off x="808399" y="5403007"/>
              <a:ext cx="1188000" cy="36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dirty="0"/>
                <a:t>…</a:t>
              </a:r>
              <a:endParaRPr kumimoji="1" lang="zh-CN" altLang="en-US" dirty="0"/>
            </a:p>
          </p:txBody>
        </p:sp>
        <p:sp>
          <p:nvSpPr>
            <p:cNvPr id="144" name="文本框 143">
              <a:extLst>
                <a:ext uri="{FF2B5EF4-FFF2-40B4-BE49-F238E27FC236}">
                  <a16:creationId xmlns:a16="http://schemas.microsoft.com/office/drawing/2014/main" id="{C884BCB3-B529-D540-BAFD-DC452405E7D0}"/>
                </a:ext>
              </a:extLst>
            </p:cNvPr>
            <p:cNvSpPr txBox="1"/>
            <p:nvPr/>
          </p:nvSpPr>
          <p:spPr>
            <a:xfrm>
              <a:off x="808399" y="5769315"/>
              <a:ext cx="1188000" cy="36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dirty="0" err="1"/>
                <a:t>pri_n</a:t>
              </a:r>
              <a:endParaRPr kumimoji="1" lang="zh-CN" altLang="en-US" dirty="0"/>
            </a:p>
          </p:txBody>
        </p:sp>
      </p:grpSp>
      <p:sp>
        <p:nvSpPr>
          <p:cNvPr id="149" name="文本框 148">
            <a:extLst>
              <a:ext uri="{FF2B5EF4-FFF2-40B4-BE49-F238E27FC236}">
                <a16:creationId xmlns:a16="http://schemas.microsoft.com/office/drawing/2014/main" id="{AAD2342D-BC4A-9343-B05D-6E67A3172983}"/>
              </a:ext>
            </a:extLst>
          </p:cNvPr>
          <p:cNvSpPr txBox="1"/>
          <p:nvPr/>
        </p:nvSpPr>
        <p:spPr>
          <a:xfrm>
            <a:off x="2442253" y="3597046"/>
            <a:ext cx="744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/>
              <a:t>diffvg</a:t>
            </a:r>
            <a:endParaRPr kumimoji="1" lang="zh-CN" altLang="en-US" dirty="0"/>
          </a:p>
        </p:txBody>
      </p:sp>
      <p:cxnSp>
        <p:nvCxnSpPr>
          <p:cNvPr id="153" name="直线箭头连接符 152">
            <a:extLst>
              <a:ext uri="{FF2B5EF4-FFF2-40B4-BE49-F238E27FC236}">
                <a16:creationId xmlns:a16="http://schemas.microsoft.com/office/drawing/2014/main" id="{B04E49AA-EACE-A64C-954B-95893144935A}"/>
              </a:ext>
            </a:extLst>
          </p:cNvPr>
          <p:cNvCxnSpPr>
            <a:cxnSpLocks/>
          </p:cNvCxnSpPr>
          <p:nvPr/>
        </p:nvCxnSpPr>
        <p:spPr>
          <a:xfrm>
            <a:off x="2519881" y="4498442"/>
            <a:ext cx="38960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矩形 160">
            <a:extLst>
              <a:ext uri="{FF2B5EF4-FFF2-40B4-BE49-F238E27FC236}">
                <a16:creationId xmlns:a16="http://schemas.microsoft.com/office/drawing/2014/main" id="{5A2D83E1-5A7D-674F-84FE-BB9E659EE563}"/>
              </a:ext>
            </a:extLst>
          </p:cNvPr>
          <p:cNvSpPr/>
          <p:nvPr/>
        </p:nvSpPr>
        <p:spPr>
          <a:xfrm>
            <a:off x="150476" y="3551913"/>
            <a:ext cx="5664960" cy="1631557"/>
          </a:xfrm>
          <a:prstGeom prst="rect">
            <a:avLst/>
          </a:prstGeom>
          <a:noFill/>
          <a:ln w="19050"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3" name="文本框 162">
            <a:extLst>
              <a:ext uri="{FF2B5EF4-FFF2-40B4-BE49-F238E27FC236}">
                <a16:creationId xmlns:a16="http://schemas.microsoft.com/office/drawing/2014/main" id="{91F6A1EC-7A77-0744-8954-D337546D337E}"/>
              </a:ext>
            </a:extLst>
          </p:cNvPr>
          <p:cNvSpPr txBox="1"/>
          <p:nvPr/>
        </p:nvSpPr>
        <p:spPr>
          <a:xfrm>
            <a:off x="7951522" y="769295"/>
            <a:ext cx="18165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/>
              <a:t>re</a:t>
            </a:r>
            <a:r>
              <a:rPr lang="en-US" altLang="zh-CN" dirty="0" err="1"/>
              <a:t>parameterized</a:t>
            </a:r>
            <a:endParaRPr lang="en-US" altLang="zh-CN" dirty="0"/>
          </a:p>
        </p:txBody>
      </p:sp>
      <p:sp>
        <p:nvSpPr>
          <p:cNvPr id="169" name="文本框 168">
            <a:extLst>
              <a:ext uri="{FF2B5EF4-FFF2-40B4-BE49-F238E27FC236}">
                <a16:creationId xmlns:a16="http://schemas.microsoft.com/office/drawing/2014/main" id="{56DD7FED-BF07-BD48-B2C9-4AEB0EA518BC}"/>
              </a:ext>
            </a:extLst>
          </p:cNvPr>
          <p:cNvSpPr txBox="1"/>
          <p:nvPr/>
        </p:nvSpPr>
        <p:spPr>
          <a:xfrm>
            <a:off x="6210230" y="5127577"/>
            <a:ext cx="290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z</a:t>
            </a:r>
          </a:p>
        </p:txBody>
      </p:sp>
      <p:sp>
        <p:nvSpPr>
          <p:cNvPr id="170" name="文本框 169">
            <a:extLst>
              <a:ext uri="{FF2B5EF4-FFF2-40B4-BE49-F238E27FC236}">
                <a16:creationId xmlns:a16="http://schemas.microsoft.com/office/drawing/2014/main" id="{455B8E95-051B-4746-94DF-1DA44DA96A3A}"/>
              </a:ext>
            </a:extLst>
          </p:cNvPr>
          <p:cNvSpPr txBox="1"/>
          <p:nvPr/>
        </p:nvSpPr>
        <p:spPr>
          <a:xfrm>
            <a:off x="6221735" y="5450437"/>
            <a:ext cx="2584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t</a:t>
            </a:r>
            <a:endParaRPr kumimoji="1" lang="zh-CN" altLang="en-US" dirty="0"/>
          </a:p>
        </p:txBody>
      </p:sp>
      <p:sp>
        <p:nvSpPr>
          <p:cNvPr id="171" name="文本框 170">
            <a:extLst>
              <a:ext uri="{FF2B5EF4-FFF2-40B4-BE49-F238E27FC236}">
                <a16:creationId xmlns:a16="http://schemas.microsoft.com/office/drawing/2014/main" id="{9C17F9A1-E273-1648-A59A-EABED478B891}"/>
              </a:ext>
            </a:extLst>
          </p:cNvPr>
          <p:cNvSpPr txBox="1"/>
          <p:nvPr/>
        </p:nvSpPr>
        <p:spPr>
          <a:xfrm>
            <a:off x="6048375" y="5813511"/>
            <a:ext cx="455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err="1"/>
              <a:t>x_t</a:t>
            </a:r>
            <a:endParaRPr kumimoji="1" lang="zh-CN" altLang="en-US" dirty="0"/>
          </a:p>
        </p:txBody>
      </p:sp>
      <p:sp>
        <p:nvSpPr>
          <p:cNvPr id="173" name="文本框 172">
            <a:extLst>
              <a:ext uri="{FF2B5EF4-FFF2-40B4-BE49-F238E27FC236}">
                <a16:creationId xmlns:a16="http://schemas.microsoft.com/office/drawing/2014/main" id="{6ED88185-C69B-824D-9D51-05EC9B4829D3}"/>
              </a:ext>
            </a:extLst>
          </p:cNvPr>
          <p:cNvSpPr txBox="1"/>
          <p:nvPr/>
        </p:nvSpPr>
        <p:spPr>
          <a:xfrm>
            <a:off x="6534755" y="5440728"/>
            <a:ext cx="16417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[t, sin(t), cos(t)]</a:t>
            </a:r>
            <a:endParaRPr kumimoji="1" lang="zh-CN" altLang="en-US" dirty="0"/>
          </a:p>
        </p:txBody>
      </p:sp>
      <p:cxnSp>
        <p:nvCxnSpPr>
          <p:cNvPr id="174" name="直线箭头连接符 173">
            <a:extLst>
              <a:ext uri="{FF2B5EF4-FFF2-40B4-BE49-F238E27FC236}">
                <a16:creationId xmlns:a16="http://schemas.microsoft.com/office/drawing/2014/main" id="{AD0DFE4B-2202-014D-820F-46F34CDE91BC}"/>
              </a:ext>
            </a:extLst>
          </p:cNvPr>
          <p:cNvCxnSpPr>
            <a:cxnSpLocks/>
            <a:stCxn id="169" idx="3"/>
          </p:cNvCxnSpPr>
          <p:nvPr/>
        </p:nvCxnSpPr>
        <p:spPr>
          <a:xfrm flipV="1">
            <a:off x="6500694" y="5307242"/>
            <a:ext cx="1879612" cy="5001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直线箭头连接符 174">
            <a:extLst>
              <a:ext uri="{FF2B5EF4-FFF2-40B4-BE49-F238E27FC236}">
                <a16:creationId xmlns:a16="http://schemas.microsoft.com/office/drawing/2014/main" id="{3C6BED7F-37F4-9A42-A9E3-4A036921DAA5}"/>
              </a:ext>
            </a:extLst>
          </p:cNvPr>
          <p:cNvCxnSpPr>
            <a:cxnSpLocks/>
          </p:cNvCxnSpPr>
          <p:nvPr/>
        </p:nvCxnSpPr>
        <p:spPr>
          <a:xfrm flipV="1">
            <a:off x="6402157" y="5994729"/>
            <a:ext cx="1978149" cy="1078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直线箭头连接符 175">
            <a:extLst>
              <a:ext uri="{FF2B5EF4-FFF2-40B4-BE49-F238E27FC236}">
                <a16:creationId xmlns:a16="http://schemas.microsoft.com/office/drawing/2014/main" id="{4120895F-2178-8A47-A849-8075BA217F54}"/>
              </a:ext>
            </a:extLst>
          </p:cNvPr>
          <p:cNvCxnSpPr>
            <a:cxnSpLocks/>
          </p:cNvCxnSpPr>
          <p:nvPr/>
        </p:nvCxnSpPr>
        <p:spPr>
          <a:xfrm>
            <a:off x="8037393" y="5648464"/>
            <a:ext cx="24525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7" name="组合 176">
            <a:extLst>
              <a:ext uri="{FF2B5EF4-FFF2-40B4-BE49-F238E27FC236}">
                <a16:creationId xmlns:a16="http://schemas.microsoft.com/office/drawing/2014/main" id="{5717134A-42B1-D343-8318-14C58F28D2AD}"/>
              </a:ext>
            </a:extLst>
          </p:cNvPr>
          <p:cNvGrpSpPr/>
          <p:nvPr/>
        </p:nvGrpSpPr>
        <p:grpSpPr>
          <a:xfrm>
            <a:off x="8230497" y="5477159"/>
            <a:ext cx="299618" cy="332901"/>
            <a:chOff x="4876749" y="2343705"/>
            <a:chExt cx="463823" cy="517567"/>
          </a:xfrm>
        </p:grpSpPr>
        <p:sp>
          <p:nvSpPr>
            <p:cNvPr id="178" name="椭圆 177">
              <a:extLst>
                <a:ext uri="{FF2B5EF4-FFF2-40B4-BE49-F238E27FC236}">
                  <a16:creationId xmlns:a16="http://schemas.microsoft.com/office/drawing/2014/main" id="{02D70E7C-CB22-AD45-9BAF-825B237C3304}"/>
                </a:ext>
              </a:extLst>
            </p:cNvPr>
            <p:cNvSpPr/>
            <p:nvPr/>
          </p:nvSpPr>
          <p:spPr>
            <a:xfrm>
              <a:off x="4928661" y="2414208"/>
              <a:ext cx="360000" cy="3600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179" name="加号 178">
              <a:extLst>
                <a:ext uri="{FF2B5EF4-FFF2-40B4-BE49-F238E27FC236}">
                  <a16:creationId xmlns:a16="http://schemas.microsoft.com/office/drawing/2014/main" id="{01DE652F-A1F0-E44E-9F80-5B23A656FA1D}"/>
                </a:ext>
              </a:extLst>
            </p:cNvPr>
            <p:cNvSpPr/>
            <p:nvPr/>
          </p:nvSpPr>
          <p:spPr>
            <a:xfrm>
              <a:off x="4876749" y="2343705"/>
              <a:ext cx="463823" cy="517567"/>
            </a:xfrm>
            <a:prstGeom prst="mathPlus">
              <a:avLst>
                <a:gd name="adj1" fmla="val 0"/>
              </a:avLst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cxnSp>
        <p:nvCxnSpPr>
          <p:cNvPr id="180" name="直线箭头连接符 179">
            <a:extLst>
              <a:ext uri="{FF2B5EF4-FFF2-40B4-BE49-F238E27FC236}">
                <a16:creationId xmlns:a16="http://schemas.microsoft.com/office/drawing/2014/main" id="{B34C54C3-51DA-144B-AD0F-C62FE0076220}"/>
              </a:ext>
            </a:extLst>
          </p:cNvPr>
          <p:cNvCxnSpPr>
            <a:cxnSpLocks/>
            <a:endCxn id="179" idx="3"/>
          </p:cNvCxnSpPr>
          <p:nvPr/>
        </p:nvCxnSpPr>
        <p:spPr>
          <a:xfrm>
            <a:off x="8380306" y="5307242"/>
            <a:ext cx="0" cy="2140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1" name="直线箭头连接符 180">
            <a:extLst>
              <a:ext uri="{FF2B5EF4-FFF2-40B4-BE49-F238E27FC236}">
                <a16:creationId xmlns:a16="http://schemas.microsoft.com/office/drawing/2014/main" id="{F3057E3F-14F4-1444-95D7-7DA4D5F7854C}"/>
              </a:ext>
            </a:extLst>
          </p:cNvPr>
          <p:cNvCxnSpPr>
            <a:cxnSpLocks/>
          </p:cNvCxnSpPr>
          <p:nvPr/>
        </p:nvCxnSpPr>
        <p:spPr>
          <a:xfrm>
            <a:off x="8496582" y="5648464"/>
            <a:ext cx="24525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2" name="文本框 181">
            <a:extLst>
              <a:ext uri="{FF2B5EF4-FFF2-40B4-BE49-F238E27FC236}">
                <a16:creationId xmlns:a16="http://schemas.microsoft.com/office/drawing/2014/main" id="{0503DD90-90EF-954D-9439-9BE920344000}"/>
              </a:ext>
            </a:extLst>
          </p:cNvPr>
          <p:cNvSpPr txBox="1"/>
          <p:nvPr/>
        </p:nvSpPr>
        <p:spPr>
          <a:xfrm>
            <a:off x="8691248" y="5429786"/>
            <a:ext cx="559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/>
              <a:t>c_tx</a:t>
            </a:r>
            <a:endParaRPr kumimoji="1" lang="zh-CN" altLang="en-US" dirty="0"/>
          </a:p>
        </p:txBody>
      </p:sp>
      <p:cxnSp>
        <p:nvCxnSpPr>
          <p:cNvPr id="183" name="直线箭头连接符 182">
            <a:extLst>
              <a:ext uri="{FF2B5EF4-FFF2-40B4-BE49-F238E27FC236}">
                <a16:creationId xmlns:a16="http://schemas.microsoft.com/office/drawing/2014/main" id="{1D211DD1-54DE-B947-A0F1-22F62EB39758}"/>
              </a:ext>
            </a:extLst>
          </p:cNvPr>
          <p:cNvCxnSpPr>
            <a:cxnSpLocks/>
          </p:cNvCxnSpPr>
          <p:nvPr/>
        </p:nvCxnSpPr>
        <p:spPr>
          <a:xfrm>
            <a:off x="9304284" y="5464293"/>
            <a:ext cx="216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直线箭头连接符 183">
            <a:extLst>
              <a:ext uri="{FF2B5EF4-FFF2-40B4-BE49-F238E27FC236}">
                <a16:creationId xmlns:a16="http://schemas.microsoft.com/office/drawing/2014/main" id="{CB88E5A8-8C7B-934E-BD42-B6A81B80D7B6}"/>
              </a:ext>
            </a:extLst>
          </p:cNvPr>
          <p:cNvCxnSpPr>
            <a:cxnSpLocks/>
          </p:cNvCxnSpPr>
          <p:nvPr/>
        </p:nvCxnSpPr>
        <p:spPr>
          <a:xfrm>
            <a:off x="9304284" y="5769528"/>
            <a:ext cx="216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直线连接符 184">
            <a:extLst>
              <a:ext uri="{FF2B5EF4-FFF2-40B4-BE49-F238E27FC236}">
                <a16:creationId xmlns:a16="http://schemas.microsoft.com/office/drawing/2014/main" id="{528043CA-D12C-B94C-9ADE-23EE9F0BD3A9}"/>
              </a:ext>
            </a:extLst>
          </p:cNvPr>
          <p:cNvCxnSpPr>
            <a:cxnSpLocks/>
          </p:cNvCxnSpPr>
          <p:nvPr/>
        </p:nvCxnSpPr>
        <p:spPr>
          <a:xfrm>
            <a:off x="9197750" y="5636655"/>
            <a:ext cx="10653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6" name="直线箭头连接符 185">
            <a:extLst>
              <a:ext uri="{FF2B5EF4-FFF2-40B4-BE49-F238E27FC236}">
                <a16:creationId xmlns:a16="http://schemas.microsoft.com/office/drawing/2014/main" id="{796BD414-B488-1644-8799-A4E40194FF26}"/>
              </a:ext>
            </a:extLst>
          </p:cNvPr>
          <p:cNvCxnSpPr>
            <a:cxnSpLocks/>
          </p:cNvCxnSpPr>
          <p:nvPr/>
        </p:nvCxnSpPr>
        <p:spPr>
          <a:xfrm>
            <a:off x="9304284" y="5459376"/>
            <a:ext cx="0" cy="310152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7" name="文本框 186">
            <a:extLst>
              <a:ext uri="{FF2B5EF4-FFF2-40B4-BE49-F238E27FC236}">
                <a16:creationId xmlns:a16="http://schemas.microsoft.com/office/drawing/2014/main" id="{2701E532-86DD-4346-8CC8-070942AAD047}"/>
              </a:ext>
            </a:extLst>
          </p:cNvPr>
          <p:cNvSpPr txBox="1"/>
          <p:nvPr/>
        </p:nvSpPr>
        <p:spPr>
          <a:xfrm>
            <a:off x="9535880" y="5627055"/>
            <a:ext cx="644728" cy="324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en-US" altLang="zh-CN" b="1" dirty="0"/>
              <a:t>MLP</a:t>
            </a:r>
            <a:endParaRPr kumimoji="1" lang="zh-CN" altLang="en-US" b="1" dirty="0"/>
          </a:p>
        </p:txBody>
      </p:sp>
      <p:cxnSp>
        <p:nvCxnSpPr>
          <p:cNvPr id="188" name="直线箭头连接符 187">
            <a:extLst>
              <a:ext uri="{FF2B5EF4-FFF2-40B4-BE49-F238E27FC236}">
                <a16:creationId xmlns:a16="http://schemas.microsoft.com/office/drawing/2014/main" id="{94E01729-C1C4-0642-9DF4-1338ACDB214E}"/>
              </a:ext>
            </a:extLst>
          </p:cNvPr>
          <p:cNvCxnSpPr>
            <a:cxnSpLocks/>
          </p:cNvCxnSpPr>
          <p:nvPr/>
        </p:nvCxnSpPr>
        <p:spPr>
          <a:xfrm>
            <a:off x="10179088" y="5435516"/>
            <a:ext cx="30487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9" name="文本框 188">
                <a:extLst>
                  <a:ext uri="{FF2B5EF4-FFF2-40B4-BE49-F238E27FC236}">
                    <a16:creationId xmlns:a16="http://schemas.microsoft.com/office/drawing/2014/main" id="{02672DDD-E236-D246-AD19-4592CEDD0DF3}"/>
                  </a:ext>
                </a:extLst>
              </p:cNvPr>
              <p:cNvSpPr txBox="1"/>
              <p:nvPr/>
            </p:nvSpPr>
            <p:spPr>
              <a:xfrm>
                <a:off x="10403182" y="5219061"/>
                <a:ext cx="3752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𝛾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89" name="文本框 188">
                <a:extLst>
                  <a:ext uri="{FF2B5EF4-FFF2-40B4-BE49-F238E27FC236}">
                    <a16:creationId xmlns:a16="http://schemas.microsoft.com/office/drawing/2014/main" id="{02672DDD-E236-D246-AD19-4592CEDD0D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03182" y="5219061"/>
                <a:ext cx="375231" cy="369332"/>
              </a:xfrm>
              <a:prstGeom prst="rect">
                <a:avLst/>
              </a:prstGeom>
              <a:blipFill>
                <a:blip r:embed="rId5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0" name="直线箭头连接符 189">
            <a:extLst>
              <a:ext uri="{FF2B5EF4-FFF2-40B4-BE49-F238E27FC236}">
                <a16:creationId xmlns:a16="http://schemas.microsoft.com/office/drawing/2014/main" id="{52135FE6-2ED5-3344-ABC6-A28F9DA0F110}"/>
              </a:ext>
            </a:extLst>
          </p:cNvPr>
          <p:cNvCxnSpPr>
            <a:cxnSpLocks/>
          </p:cNvCxnSpPr>
          <p:nvPr/>
        </p:nvCxnSpPr>
        <p:spPr>
          <a:xfrm>
            <a:off x="10179088" y="5791998"/>
            <a:ext cx="30487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1" name="文本框 190">
            <a:extLst>
              <a:ext uri="{FF2B5EF4-FFF2-40B4-BE49-F238E27FC236}">
                <a16:creationId xmlns:a16="http://schemas.microsoft.com/office/drawing/2014/main" id="{36D23F63-B0BF-3D49-8C1A-9E20D39D7E5D}"/>
              </a:ext>
            </a:extLst>
          </p:cNvPr>
          <p:cNvSpPr txBox="1"/>
          <p:nvPr/>
        </p:nvSpPr>
        <p:spPr>
          <a:xfrm>
            <a:off x="9535880" y="5264393"/>
            <a:ext cx="644728" cy="324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en-US" altLang="zh-CN" b="1" dirty="0"/>
              <a:t>MLP</a:t>
            </a:r>
            <a:endParaRPr kumimoji="1" lang="zh-CN" alt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2" name="文本框 191">
                <a:extLst>
                  <a:ext uri="{FF2B5EF4-FFF2-40B4-BE49-F238E27FC236}">
                    <a16:creationId xmlns:a16="http://schemas.microsoft.com/office/drawing/2014/main" id="{BF7467C9-6ADE-D348-B90B-FB54541CC5D0}"/>
                  </a:ext>
                </a:extLst>
              </p:cNvPr>
              <p:cNvSpPr txBox="1"/>
              <p:nvPr/>
            </p:nvSpPr>
            <p:spPr>
              <a:xfrm>
                <a:off x="10403181" y="5632512"/>
                <a:ext cx="3752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92" name="文本框 191">
                <a:extLst>
                  <a:ext uri="{FF2B5EF4-FFF2-40B4-BE49-F238E27FC236}">
                    <a16:creationId xmlns:a16="http://schemas.microsoft.com/office/drawing/2014/main" id="{BF7467C9-6ADE-D348-B90B-FB54541CC5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03181" y="5632512"/>
                <a:ext cx="37523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3" name="文本框 192">
            <a:extLst>
              <a:ext uri="{FF2B5EF4-FFF2-40B4-BE49-F238E27FC236}">
                <a16:creationId xmlns:a16="http://schemas.microsoft.com/office/drawing/2014/main" id="{82BB9227-A24A-1748-BE75-4BA019161F6E}"/>
              </a:ext>
            </a:extLst>
          </p:cNvPr>
          <p:cNvSpPr txBox="1"/>
          <p:nvPr/>
        </p:nvSpPr>
        <p:spPr>
          <a:xfrm>
            <a:off x="8393227" y="5843513"/>
            <a:ext cx="644728" cy="324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en-US" altLang="zh-CN" b="1" dirty="0"/>
              <a:t>MLP</a:t>
            </a:r>
            <a:endParaRPr kumimoji="1" lang="zh-CN" altLang="en-US" b="1" dirty="0"/>
          </a:p>
        </p:txBody>
      </p:sp>
      <p:cxnSp>
        <p:nvCxnSpPr>
          <p:cNvPr id="194" name="直线箭头连接符 193">
            <a:extLst>
              <a:ext uri="{FF2B5EF4-FFF2-40B4-BE49-F238E27FC236}">
                <a16:creationId xmlns:a16="http://schemas.microsoft.com/office/drawing/2014/main" id="{9044A53D-FF19-1C49-9456-BF563748E595}"/>
              </a:ext>
            </a:extLst>
          </p:cNvPr>
          <p:cNvCxnSpPr>
            <a:cxnSpLocks/>
          </p:cNvCxnSpPr>
          <p:nvPr/>
        </p:nvCxnSpPr>
        <p:spPr>
          <a:xfrm flipV="1">
            <a:off x="9037955" y="6050825"/>
            <a:ext cx="1446005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直线箭头连接符 194">
            <a:extLst>
              <a:ext uri="{FF2B5EF4-FFF2-40B4-BE49-F238E27FC236}">
                <a16:creationId xmlns:a16="http://schemas.microsoft.com/office/drawing/2014/main" id="{D93C8466-AF05-704D-9377-946D67966E7C}"/>
              </a:ext>
            </a:extLst>
          </p:cNvPr>
          <p:cNvCxnSpPr>
            <a:cxnSpLocks/>
          </p:cNvCxnSpPr>
          <p:nvPr/>
        </p:nvCxnSpPr>
        <p:spPr>
          <a:xfrm>
            <a:off x="10671380" y="5423454"/>
            <a:ext cx="216000" cy="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6" name="文本框 195">
                <a:extLst>
                  <a:ext uri="{FF2B5EF4-FFF2-40B4-BE49-F238E27FC236}">
                    <a16:creationId xmlns:a16="http://schemas.microsoft.com/office/drawing/2014/main" id="{90F53D83-97B2-CE47-A62E-030853BD5DD6}"/>
                  </a:ext>
                </a:extLst>
              </p:cNvPr>
              <p:cNvSpPr txBox="1"/>
              <p:nvPr/>
            </p:nvSpPr>
            <p:spPr>
              <a:xfrm>
                <a:off x="11113601" y="5591661"/>
                <a:ext cx="99001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𝛾</m:t>
                      </m:r>
                      <m:sSubSup>
                        <m:sSubSup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96" name="文本框 195">
                <a:extLst>
                  <a:ext uri="{FF2B5EF4-FFF2-40B4-BE49-F238E27FC236}">
                    <a16:creationId xmlns:a16="http://schemas.microsoft.com/office/drawing/2014/main" id="{90F53D83-97B2-CE47-A62E-030853BD5D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13601" y="5591661"/>
                <a:ext cx="990015" cy="369332"/>
              </a:xfrm>
              <a:prstGeom prst="rect">
                <a:avLst/>
              </a:prstGeom>
              <a:blipFill>
                <a:blip r:embed="rId7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7" name="文本框 196">
                <a:extLst>
                  <a:ext uri="{FF2B5EF4-FFF2-40B4-BE49-F238E27FC236}">
                    <a16:creationId xmlns:a16="http://schemas.microsoft.com/office/drawing/2014/main" id="{F37AA905-B815-224E-97CF-BCF8BEE6A9C8}"/>
                  </a:ext>
                </a:extLst>
              </p:cNvPr>
              <p:cNvSpPr txBox="1"/>
              <p:nvPr/>
            </p:nvSpPr>
            <p:spPr>
              <a:xfrm>
                <a:off x="10347772" y="5858522"/>
                <a:ext cx="45615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97" name="文本框 196">
                <a:extLst>
                  <a:ext uri="{FF2B5EF4-FFF2-40B4-BE49-F238E27FC236}">
                    <a16:creationId xmlns:a16="http://schemas.microsoft.com/office/drawing/2014/main" id="{F37AA905-B815-224E-97CF-BCF8BEE6A9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47772" y="5858522"/>
                <a:ext cx="456151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8" name="直线箭头连接符 197">
            <a:extLst>
              <a:ext uri="{FF2B5EF4-FFF2-40B4-BE49-F238E27FC236}">
                <a16:creationId xmlns:a16="http://schemas.microsoft.com/office/drawing/2014/main" id="{D04E4FD3-E95C-D44C-8FE3-9EE417D0F324}"/>
              </a:ext>
            </a:extLst>
          </p:cNvPr>
          <p:cNvCxnSpPr>
            <a:cxnSpLocks/>
          </p:cNvCxnSpPr>
          <p:nvPr/>
        </p:nvCxnSpPr>
        <p:spPr>
          <a:xfrm>
            <a:off x="10671380" y="6044492"/>
            <a:ext cx="216000" cy="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直线箭头连接符 198">
            <a:extLst>
              <a:ext uri="{FF2B5EF4-FFF2-40B4-BE49-F238E27FC236}">
                <a16:creationId xmlns:a16="http://schemas.microsoft.com/office/drawing/2014/main" id="{3A132772-BC58-6F41-8DAB-F8E41BBE208F}"/>
              </a:ext>
            </a:extLst>
          </p:cNvPr>
          <p:cNvCxnSpPr>
            <a:cxnSpLocks/>
          </p:cNvCxnSpPr>
          <p:nvPr/>
        </p:nvCxnSpPr>
        <p:spPr>
          <a:xfrm>
            <a:off x="10880777" y="5420061"/>
            <a:ext cx="0" cy="624431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直线箭头连接符 199">
            <a:extLst>
              <a:ext uri="{FF2B5EF4-FFF2-40B4-BE49-F238E27FC236}">
                <a16:creationId xmlns:a16="http://schemas.microsoft.com/office/drawing/2014/main" id="{BF15975C-6095-284A-BD92-B11406EC0644}"/>
              </a:ext>
            </a:extLst>
          </p:cNvPr>
          <p:cNvCxnSpPr>
            <a:cxnSpLocks/>
          </p:cNvCxnSpPr>
          <p:nvPr/>
        </p:nvCxnSpPr>
        <p:spPr>
          <a:xfrm>
            <a:off x="10671380" y="5781583"/>
            <a:ext cx="50315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上下箭头 200">
            <a:extLst>
              <a:ext uri="{FF2B5EF4-FFF2-40B4-BE49-F238E27FC236}">
                <a16:creationId xmlns:a16="http://schemas.microsoft.com/office/drawing/2014/main" id="{2F862C29-33A2-CA4F-9860-74471657AFEA}"/>
              </a:ext>
            </a:extLst>
          </p:cNvPr>
          <p:cNvSpPr/>
          <p:nvPr/>
        </p:nvSpPr>
        <p:spPr>
          <a:xfrm>
            <a:off x="8179298" y="3269572"/>
            <a:ext cx="125394" cy="1913897"/>
          </a:xfrm>
          <a:prstGeom prst="up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10" name="直线箭头连接符 209">
            <a:extLst>
              <a:ext uri="{FF2B5EF4-FFF2-40B4-BE49-F238E27FC236}">
                <a16:creationId xmlns:a16="http://schemas.microsoft.com/office/drawing/2014/main" id="{8C01B4C2-4563-FE44-BD05-D94A4D2A7EAE}"/>
              </a:ext>
            </a:extLst>
          </p:cNvPr>
          <p:cNvCxnSpPr>
            <a:cxnSpLocks/>
          </p:cNvCxnSpPr>
          <p:nvPr/>
        </p:nvCxnSpPr>
        <p:spPr>
          <a:xfrm>
            <a:off x="6402157" y="5644809"/>
            <a:ext cx="24525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7" name="矩形 216">
            <a:extLst>
              <a:ext uri="{FF2B5EF4-FFF2-40B4-BE49-F238E27FC236}">
                <a16:creationId xmlns:a16="http://schemas.microsoft.com/office/drawing/2014/main" id="{CEA2558F-A357-7B44-B678-AF092FA6A660}"/>
              </a:ext>
            </a:extLst>
          </p:cNvPr>
          <p:cNvSpPr/>
          <p:nvPr/>
        </p:nvSpPr>
        <p:spPr>
          <a:xfrm>
            <a:off x="6048258" y="5215666"/>
            <a:ext cx="5986623" cy="1076140"/>
          </a:xfrm>
          <a:prstGeom prst="rect">
            <a:avLst/>
          </a:prstGeom>
          <a:noFill/>
          <a:ln w="19050"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8" name="文本框 217">
            <a:extLst>
              <a:ext uri="{FF2B5EF4-FFF2-40B4-BE49-F238E27FC236}">
                <a16:creationId xmlns:a16="http://schemas.microsoft.com/office/drawing/2014/main" id="{CFAD77D4-1D05-2341-9974-EF537A296244}"/>
              </a:ext>
            </a:extLst>
          </p:cNvPr>
          <p:cNvSpPr txBox="1"/>
          <p:nvPr/>
        </p:nvSpPr>
        <p:spPr>
          <a:xfrm>
            <a:off x="9287318" y="4892805"/>
            <a:ext cx="19864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i="1" dirty="0">
                <a:solidFill>
                  <a:schemeClr val="bg2">
                    <a:lumMod val="50000"/>
                  </a:schemeClr>
                </a:solidFill>
              </a:rPr>
              <a:t>Improvement: </a:t>
            </a:r>
            <a:r>
              <a:rPr kumimoji="1" lang="en-US" altLang="zh-CN" sz="1600" i="1" dirty="0" err="1">
                <a:solidFill>
                  <a:schemeClr val="bg2">
                    <a:lumMod val="50000"/>
                  </a:schemeClr>
                </a:solidFill>
              </a:rPr>
              <a:t>AdaIn</a:t>
            </a:r>
            <a:endParaRPr kumimoji="1" lang="zh-CN" altLang="en-US" sz="1600" i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19" name="矩形 218">
            <a:extLst>
              <a:ext uri="{FF2B5EF4-FFF2-40B4-BE49-F238E27FC236}">
                <a16:creationId xmlns:a16="http://schemas.microsoft.com/office/drawing/2014/main" id="{A482330C-CF4F-6947-A136-909A3D639DD1}"/>
              </a:ext>
            </a:extLst>
          </p:cNvPr>
          <p:cNvSpPr/>
          <p:nvPr/>
        </p:nvSpPr>
        <p:spPr>
          <a:xfrm>
            <a:off x="493118" y="414823"/>
            <a:ext cx="4000738" cy="1323162"/>
          </a:xfrm>
          <a:prstGeom prst="rect">
            <a:avLst/>
          </a:prstGeom>
          <a:noFill/>
          <a:ln w="19050"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24" name="直线连接符 123">
            <a:extLst>
              <a:ext uri="{FF2B5EF4-FFF2-40B4-BE49-F238E27FC236}">
                <a16:creationId xmlns:a16="http://schemas.microsoft.com/office/drawing/2014/main" id="{ACC680AA-5D06-9B4C-A20B-16A31D41135A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283602" y="2848307"/>
            <a:ext cx="33788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8" name="文本框 117">
            <a:extLst>
              <a:ext uri="{FF2B5EF4-FFF2-40B4-BE49-F238E27FC236}">
                <a16:creationId xmlns:a16="http://schemas.microsoft.com/office/drawing/2014/main" id="{FA3E74A0-842A-D34D-97C5-B913FF7E9219}"/>
              </a:ext>
            </a:extLst>
          </p:cNvPr>
          <p:cNvSpPr txBox="1"/>
          <p:nvPr/>
        </p:nvSpPr>
        <p:spPr>
          <a:xfrm>
            <a:off x="10115263" y="352922"/>
            <a:ext cx="21675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200" dirty="0">
                <a:solidFill>
                  <a:schemeClr val="bg1"/>
                </a:solidFill>
                <a:highlight>
                  <a:srgbClr val="000080"/>
                </a:highlight>
              </a:rPr>
              <a:t>Not work!!!</a:t>
            </a:r>
            <a:endParaRPr kumimoji="1" lang="zh-CN" altLang="en-US" sz="3200" dirty="0">
              <a:solidFill>
                <a:schemeClr val="bg1"/>
              </a:solidFill>
              <a:highlight>
                <a:srgbClr val="000080"/>
              </a:highlight>
            </a:endParaRPr>
          </a:p>
        </p:txBody>
      </p:sp>
      <p:sp>
        <p:nvSpPr>
          <p:cNvPr id="119" name="文本框 118">
            <a:extLst>
              <a:ext uri="{FF2B5EF4-FFF2-40B4-BE49-F238E27FC236}">
                <a16:creationId xmlns:a16="http://schemas.microsoft.com/office/drawing/2014/main" id="{FADF6087-D627-9A4B-8E06-B32AA43B7123}"/>
              </a:ext>
            </a:extLst>
          </p:cNvPr>
          <p:cNvSpPr txBox="1"/>
          <p:nvPr/>
        </p:nvSpPr>
        <p:spPr>
          <a:xfrm>
            <a:off x="10115263" y="-104872"/>
            <a:ext cx="21900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200" dirty="0">
                <a:solidFill>
                  <a:schemeClr val="bg1"/>
                </a:solidFill>
                <a:highlight>
                  <a:srgbClr val="000080"/>
                </a:highlight>
              </a:rPr>
              <a:t>Workflow 1</a:t>
            </a:r>
            <a:endParaRPr kumimoji="1" lang="zh-CN" altLang="en-US" sz="3200" dirty="0">
              <a:solidFill>
                <a:schemeClr val="bg1"/>
              </a:solidFill>
              <a:highlight>
                <a:srgbClr val="00008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6177851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BB81B018-E87C-134A-84C1-BAA068198826}"/>
              </a:ext>
            </a:extLst>
          </p:cNvPr>
          <p:cNvSpPr/>
          <p:nvPr/>
        </p:nvSpPr>
        <p:spPr>
          <a:xfrm>
            <a:off x="621484" y="452017"/>
            <a:ext cx="1188000" cy="1188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GT</a:t>
            </a:r>
            <a:endParaRPr kumimoji="1" lang="zh-CN" altLang="en-US" dirty="0"/>
          </a:p>
        </p:txBody>
      </p:sp>
      <p:sp>
        <p:nvSpPr>
          <p:cNvPr id="5" name="梯形 4">
            <a:extLst>
              <a:ext uri="{FF2B5EF4-FFF2-40B4-BE49-F238E27FC236}">
                <a16:creationId xmlns:a16="http://schemas.microsoft.com/office/drawing/2014/main" id="{B6FBBBDC-02DE-8C40-AE43-6EA96400F789}"/>
              </a:ext>
            </a:extLst>
          </p:cNvPr>
          <p:cNvSpPr/>
          <p:nvPr/>
        </p:nvSpPr>
        <p:spPr>
          <a:xfrm rot="5400000">
            <a:off x="3174122" y="574288"/>
            <a:ext cx="1072055" cy="959310"/>
          </a:xfrm>
          <a:prstGeom prst="trapezoid">
            <a:avLst>
              <a:gd name="adj" fmla="val 24421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cxnSp>
        <p:nvCxnSpPr>
          <p:cNvPr id="6" name="直线箭头连接符 5">
            <a:extLst>
              <a:ext uri="{FF2B5EF4-FFF2-40B4-BE49-F238E27FC236}">
                <a16:creationId xmlns:a16="http://schemas.microsoft.com/office/drawing/2014/main" id="{60ECEAE7-D2B3-0D48-A8FA-884399BAF42C}"/>
              </a:ext>
            </a:extLst>
          </p:cNvPr>
          <p:cNvCxnSpPr>
            <a:cxnSpLocks/>
            <a:stCxn id="4" idx="3"/>
            <a:endCxn id="5" idx="2"/>
          </p:cNvCxnSpPr>
          <p:nvPr/>
        </p:nvCxnSpPr>
        <p:spPr>
          <a:xfrm>
            <a:off x="1809484" y="1046017"/>
            <a:ext cx="1421011" cy="79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D63440F7-D7A4-F740-8A61-E76E3FB15287}"/>
              </a:ext>
            </a:extLst>
          </p:cNvPr>
          <p:cNvSpPr txBox="1"/>
          <p:nvPr/>
        </p:nvSpPr>
        <p:spPr>
          <a:xfrm>
            <a:off x="3230494" y="854716"/>
            <a:ext cx="994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Encoder</a:t>
            </a:r>
          </a:p>
        </p:txBody>
      </p:sp>
      <p:cxnSp>
        <p:nvCxnSpPr>
          <p:cNvPr id="8" name="直线箭头连接符 7">
            <a:extLst>
              <a:ext uri="{FF2B5EF4-FFF2-40B4-BE49-F238E27FC236}">
                <a16:creationId xmlns:a16="http://schemas.microsoft.com/office/drawing/2014/main" id="{D1EC1B30-2E97-7B47-B0BD-103BAC44DC1C}"/>
              </a:ext>
            </a:extLst>
          </p:cNvPr>
          <p:cNvCxnSpPr>
            <a:cxnSpLocks/>
            <a:stCxn id="7" idx="3"/>
            <a:endCxn id="9" idx="1"/>
          </p:cNvCxnSpPr>
          <p:nvPr/>
        </p:nvCxnSpPr>
        <p:spPr>
          <a:xfrm>
            <a:off x="4224677" y="1039382"/>
            <a:ext cx="1590759" cy="66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9366B558-6C47-0E4F-AC19-59B0650658C4}"/>
              </a:ext>
            </a:extLst>
          </p:cNvPr>
          <p:cNvSpPr/>
          <p:nvPr/>
        </p:nvSpPr>
        <p:spPr>
          <a:xfrm>
            <a:off x="5815436" y="911945"/>
            <a:ext cx="720000" cy="26814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z</a:t>
            </a:r>
            <a:endParaRPr kumimoji="1" lang="zh-CN" altLang="en-US" dirty="0"/>
          </a:p>
        </p:txBody>
      </p:sp>
      <p:sp>
        <p:nvSpPr>
          <p:cNvPr id="10" name="上下箭头 9">
            <a:extLst>
              <a:ext uri="{FF2B5EF4-FFF2-40B4-BE49-F238E27FC236}">
                <a16:creationId xmlns:a16="http://schemas.microsoft.com/office/drawing/2014/main" id="{A531A614-998F-1A43-AF4C-95DA8DBE2714}"/>
              </a:ext>
            </a:extLst>
          </p:cNvPr>
          <p:cNvSpPr/>
          <p:nvPr/>
        </p:nvSpPr>
        <p:spPr>
          <a:xfrm>
            <a:off x="1142417" y="1702823"/>
            <a:ext cx="105036" cy="246434"/>
          </a:xfrm>
          <a:prstGeom prst="up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BE220BA9-0E88-5040-9682-3C7639412401}"/>
              </a:ext>
            </a:extLst>
          </p:cNvPr>
          <p:cNvGrpSpPr/>
          <p:nvPr/>
        </p:nvGrpSpPr>
        <p:grpSpPr>
          <a:xfrm>
            <a:off x="621484" y="1949257"/>
            <a:ext cx="1188000" cy="1445812"/>
            <a:chOff x="808399" y="4683957"/>
            <a:chExt cx="1188000" cy="1445812"/>
          </a:xfrm>
        </p:grpSpPr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A37A9A01-11B2-E848-A31A-EEC9070D2E05}"/>
                </a:ext>
              </a:extLst>
            </p:cNvPr>
            <p:cNvSpPr txBox="1"/>
            <p:nvPr/>
          </p:nvSpPr>
          <p:spPr>
            <a:xfrm>
              <a:off x="808399" y="4683957"/>
              <a:ext cx="1188000" cy="36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dirty="0"/>
                <a:t>x_0</a:t>
              </a:r>
              <a:endParaRPr kumimoji="1" lang="zh-CN" altLang="en-US" dirty="0"/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B1F41509-5CA6-9C46-9650-AA2ACE9CB5CF}"/>
                </a:ext>
              </a:extLst>
            </p:cNvPr>
            <p:cNvSpPr txBox="1"/>
            <p:nvPr/>
          </p:nvSpPr>
          <p:spPr>
            <a:xfrm>
              <a:off x="808399" y="5042197"/>
              <a:ext cx="1188000" cy="36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dirty="0"/>
                <a:t>x_1</a:t>
              </a:r>
              <a:endParaRPr kumimoji="1" lang="zh-CN" altLang="en-US" dirty="0"/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A6D0ADF0-2C37-9543-AD2A-BAE003D6B3E8}"/>
                </a:ext>
              </a:extLst>
            </p:cNvPr>
            <p:cNvSpPr txBox="1"/>
            <p:nvPr/>
          </p:nvSpPr>
          <p:spPr>
            <a:xfrm>
              <a:off x="808399" y="5403007"/>
              <a:ext cx="1188000" cy="36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dirty="0"/>
                <a:t>…</a:t>
              </a:r>
              <a:endParaRPr kumimoji="1" lang="zh-CN" altLang="en-US" dirty="0"/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388E3C6A-48C1-7548-B6E7-F4EE7F8C3518}"/>
                </a:ext>
              </a:extLst>
            </p:cNvPr>
            <p:cNvSpPr txBox="1"/>
            <p:nvPr/>
          </p:nvSpPr>
          <p:spPr>
            <a:xfrm>
              <a:off x="808399" y="5760437"/>
              <a:ext cx="1188000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dirty="0" err="1"/>
                <a:t>x_n</a:t>
              </a:r>
              <a:endParaRPr kumimoji="1" lang="zh-CN" altLang="en-US" dirty="0"/>
            </a:p>
          </p:txBody>
        </p:sp>
      </p:grpSp>
      <p:cxnSp>
        <p:nvCxnSpPr>
          <p:cNvPr id="16" name="直线箭头连接符 15">
            <a:extLst>
              <a:ext uri="{FF2B5EF4-FFF2-40B4-BE49-F238E27FC236}">
                <a16:creationId xmlns:a16="http://schemas.microsoft.com/office/drawing/2014/main" id="{A10928D7-B8A3-4A40-B771-C7B0F76A52B9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1809484" y="2848307"/>
            <a:ext cx="127880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1CE1C5E0-65EF-D84E-9C0F-74574CE0F096}"/>
                  </a:ext>
                </a:extLst>
              </p:cNvPr>
              <p:cNvSpPr txBox="1"/>
              <p:nvPr/>
            </p:nvSpPr>
            <p:spPr>
              <a:xfrm>
                <a:off x="1768376" y="2426591"/>
                <a:ext cx="13199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dirty="0"/>
                  <a:t>noise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𝑟𝑎𝑛𝑑</m:t>
                        </m:r>
                      </m:sub>
                    </m:sSub>
                  </m:oMath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1CE1C5E0-65EF-D84E-9C0F-74574CE0F0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8376" y="2426591"/>
                <a:ext cx="1319913" cy="369332"/>
              </a:xfrm>
              <a:prstGeom prst="rect">
                <a:avLst/>
              </a:prstGeom>
              <a:blipFill>
                <a:blip r:embed="rId2"/>
                <a:stretch>
                  <a:fillRect l="-2857" t="-3333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组合 17">
            <a:extLst>
              <a:ext uri="{FF2B5EF4-FFF2-40B4-BE49-F238E27FC236}">
                <a16:creationId xmlns:a16="http://schemas.microsoft.com/office/drawing/2014/main" id="{F42104CC-FDBE-F84B-9A14-5192213388D8}"/>
              </a:ext>
            </a:extLst>
          </p:cNvPr>
          <p:cNvGrpSpPr/>
          <p:nvPr/>
        </p:nvGrpSpPr>
        <p:grpSpPr>
          <a:xfrm>
            <a:off x="3088289" y="1934389"/>
            <a:ext cx="1188000" cy="1460680"/>
            <a:chOff x="808399" y="4669089"/>
            <a:chExt cx="1188000" cy="1460680"/>
          </a:xfrm>
        </p:grpSpPr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0DB0B1AC-2BF0-C848-A3D8-96D8DE2CE771}"/>
                </a:ext>
              </a:extLst>
            </p:cNvPr>
            <p:cNvSpPr txBox="1"/>
            <p:nvPr/>
          </p:nvSpPr>
          <p:spPr>
            <a:xfrm>
              <a:off x="808399" y="4669089"/>
              <a:ext cx="1188000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dirty="0"/>
                <a:t>x_0t</a:t>
              </a:r>
              <a:endParaRPr kumimoji="1" lang="zh-CN" altLang="en-US" dirty="0"/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D4490FBD-89D7-374D-86E7-67DD49126FB6}"/>
                </a:ext>
              </a:extLst>
            </p:cNvPr>
            <p:cNvSpPr txBox="1"/>
            <p:nvPr/>
          </p:nvSpPr>
          <p:spPr>
            <a:xfrm>
              <a:off x="808399" y="5042197"/>
              <a:ext cx="1188000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dirty="0"/>
                <a:t>x_1t</a:t>
              </a:r>
              <a:endParaRPr kumimoji="1" lang="zh-CN" altLang="en-US" dirty="0"/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72429457-FA37-3E4E-A2B3-7A3E8717BEA2}"/>
                </a:ext>
              </a:extLst>
            </p:cNvPr>
            <p:cNvSpPr txBox="1"/>
            <p:nvPr/>
          </p:nvSpPr>
          <p:spPr>
            <a:xfrm>
              <a:off x="808399" y="5403007"/>
              <a:ext cx="1188000" cy="36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dirty="0"/>
                <a:t>…</a:t>
              </a:r>
              <a:endParaRPr kumimoji="1" lang="zh-CN" altLang="en-US" dirty="0"/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B20297AB-7657-3B4E-BCB2-744EA304CBAA}"/>
                </a:ext>
              </a:extLst>
            </p:cNvPr>
            <p:cNvSpPr txBox="1"/>
            <p:nvPr/>
          </p:nvSpPr>
          <p:spPr>
            <a:xfrm>
              <a:off x="808399" y="5760437"/>
              <a:ext cx="1188000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dirty="0" err="1"/>
                <a:t>x_nt</a:t>
              </a:r>
              <a:endParaRPr kumimoji="1" lang="zh-CN" altLang="en-US" dirty="0"/>
            </a:p>
          </p:txBody>
        </p:sp>
      </p:grpSp>
      <p:cxnSp>
        <p:nvCxnSpPr>
          <p:cNvPr id="33" name="直线箭头连接符 32">
            <a:extLst>
              <a:ext uri="{FF2B5EF4-FFF2-40B4-BE49-F238E27FC236}">
                <a16:creationId xmlns:a16="http://schemas.microsoft.com/office/drawing/2014/main" id="{75F69A82-3E01-2847-A0A3-91E546CAA7B8}"/>
              </a:ext>
            </a:extLst>
          </p:cNvPr>
          <p:cNvCxnSpPr>
            <a:cxnSpLocks/>
          </p:cNvCxnSpPr>
          <p:nvPr/>
        </p:nvCxnSpPr>
        <p:spPr>
          <a:xfrm flipV="1">
            <a:off x="2784492" y="4562772"/>
            <a:ext cx="284883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9C038411-49F6-FD4E-BCFB-AEB5483DC521}"/>
              </a:ext>
            </a:extLst>
          </p:cNvPr>
          <p:cNvGrpSpPr/>
          <p:nvPr/>
        </p:nvGrpSpPr>
        <p:grpSpPr>
          <a:xfrm>
            <a:off x="4312006" y="3582178"/>
            <a:ext cx="1188000" cy="1460680"/>
            <a:chOff x="808399" y="4669089"/>
            <a:chExt cx="1188000" cy="1460680"/>
          </a:xfrm>
        </p:grpSpPr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AAF0C1F8-AF0B-184C-9B8A-593AE65D9765}"/>
                </a:ext>
              </a:extLst>
            </p:cNvPr>
            <p:cNvSpPr txBox="1"/>
            <p:nvPr/>
          </p:nvSpPr>
          <p:spPr>
            <a:xfrm>
              <a:off x="808399" y="4669089"/>
              <a:ext cx="1188000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dirty="0"/>
                <a:t>z_0t</a:t>
              </a:r>
              <a:endParaRPr kumimoji="1" lang="zh-CN" altLang="en-US" dirty="0"/>
            </a:p>
          </p:txBody>
        </p: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F59F5112-E27E-464B-B19A-2F5694DF4FF5}"/>
                </a:ext>
              </a:extLst>
            </p:cNvPr>
            <p:cNvSpPr txBox="1"/>
            <p:nvPr/>
          </p:nvSpPr>
          <p:spPr>
            <a:xfrm>
              <a:off x="808399" y="5042197"/>
              <a:ext cx="1188000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dirty="0"/>
                <a:t>z_1t</a:t>
              </a:r>
              <a:endParaRPr kumimoji="1" lang="zh-CN" altLang="en-US" dirty="0"/>
            </a:p>
          </p:txBody>
        </p:sp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A1AC3662-76C1-B94D-AEAE-B80CC45D12D7}"/>
                </a:ext>
              </a:extLst>
            </p:cNvPr>
            <p:cNvSpPr txBox="1"/>
            <p:nvPr/>
          </p:nvSpPr>
          <p:spPr>
            <a:xfrm>
              <a:off x="808399" y="5403007"/>
              <a:ext cx="1188000" cy="36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dirty="0"/>
                <a:t>…</a:t>
              </a:r>
              <a:endParaRPr kumimoji="1" lang="zh-CN" altLang="en-US" dirty="0"/>
            </a:p>
          </p:txBody>
        </p:sp>
        <p:sp>
          <p:nvSpPr>
            <p:cNvPr id="50" name="文本框 49">
              <a:extLst>
                <a:ext uri="{FF2B5EF4-FFF2-40B4-BE49-F238E27FC236}">
                  <a16:creationId xmlns:a16="http://schemas.microsoft.com/office/drawing/2014/main" id="{489CFDEE-B8A1-B34E-ACC5-76329186C513}"/>
                </a:ext>
              </a:extLst>
            </p:cNvPr>
            <p:cNvSpPr txBox="1"/>
            <p:nvPr/>
          </p:nvSpPr>
          <p:spPr>
            <a:xfrm>
              <a:off x="808399" y="5760437"/>
              <a:ext cx="1188000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dirty="0" err="1"/>
                <a:t>z_nt</a:t>
              </a:r>
              <a:endParaRPr kumimoji="1" lang="zh-CN" altLang="en-US" dirty="0"/>
            </a:p>
          </p:txBody>
        </p:sp>
      </p:grpSp>
      <p:cxnSp>
        <p:nvCxnSpPr>
          <p:cNvPr id="52" name="直线箭头连接符 51">
            <a:extLst>
              <a:ext uri="{FF2B5EF4-FFF2-40B4-BE49-F238E27FC236}">
                <a16:creationId xmlns:a16="http://schemas.microsoft.com/office/drawing/2014/main" id="{1A82D1E3-1FED-5641-A7CA-59900885DA00}"/>
              </a:ext>
            </a:extLst>
          </p:cNvPr>
          <p:cNvCxnSpPr>
            <a:cxnSpLocks/>
          </p:cNvCxnSpPr>
          <p:nvPr/>
        </p:nvCxnSpPr>
        <p:spPr>
          <a:xfrm>
            <a:off x="4300274" y="2842690"/>
            <a:ext cx="42216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线箭头连接符 53">
            <a:extLst>
              <a:ext uri="{FF2B5EF4-FFF2-40B4-BE49-F238E27FC236}">
                <a16:creationId xmlns:a16="http://schemas.microsoft.com/office/drawing/2014/main" id="{EFCC63A7-AB67-B444-899E-883A2065B51F}"/>
              </a:ext>
            </a:extLst>
          </p:cNvPr>
          <p:cNvCxnSpPr>
            <a:cxnSpLocks/>
            <a:stCxn id="58" idx="4"/>
            <a:endCxn id="47" idx="0"/>
          </p:cNvCxnSpPr>
          <p:nvPr/>
        </p:nvCxnSpPr>
        <p:spPr>
          <a:xfrm flipH="1">
            <a:off x="4906006" y="3014409"/>
            <a:ext cx="1081" cy="567769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4" name="组合 73">
            <a:extLst>
              <a:ext uri="{FF2B5EF4-FFF2-40B4-BE49-F238E27FC236}">
                <a16:creationId xmlns:a16="http://schemas.microsoft.com/office/drawing/2014/main" id="{42E9D977-FE27-8047-98BB-717F91645A72}"/>
              </a:ext>
            </a:extLst>
          </p:cNvPr>
          <p:cNvGrpSpPr/>
          <p:nvPr/>
        </p:nvGrpSpPr>
        <p:grpSpPr>
          <a:xfrm>
            <a:off x="4675175" y="2583906"/>
            <a:ext cx="463823" cy="517567"/>
            <a:chOff x="4876749" y="2343705"/>
            <a:chExt cx="463823" cy="517567"/>
          </a:xfrm>
        </p:grpSpPr>
        <p:sp>
          <p:nvSpPr>
            <p:cNvPr id="58" name="椭圆 57">
              <a:extLst>
                <a:ext uri="{FF2B5EF4-FFF2-40B4-BE49-F238E27FC236}">
                  <a16:creationId xmlns:a16="http://schemas.microsoft.com/office/drawing/2014/main" id="{055670C5-A777-BF40-8F78-E9366ABBEB84}"/>
                </a:ext>
              </a:extLst>
            </p:cNvPr>
            <p:cNvSpPr/>
            <p:nvPr/>
          </p:nvSpPr>
          <p:spPr>
            <a:xfrm>
              <a:off x="4928661" y="2414208"/>
              <a:ext cx="360000" cy="360000"/>
            </a:xfrm>
            <a:prstGeom prst="ellipse">
              <a:avLst/>
            </a:prstGeom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61" name="加号 60">
              <a:extLst>
                <a:ext uri="{FF2B5EF4-FFF2-40B4-BE49-F238E27FC236}">
                  <a16:creationId xmlns:a16="http://schemas.microsoft.com/office/drawing/2014/main" id="{DB7215AD-0AA4-3947-97AA-F84EA28184EB}"/>
                </a:ext>
              </a:extLst>
            </p:cNvPr>
            <p:cNvSpPr/>
            <p:nvPr/>
          </p:nvSpPr>
          <p:spPr>
            <a:xfrm>
              <a:off x="4876749" y="2343705"/>
              <a:ext cx="463823" cy="517567"/>
            </a:xfrm>
            <a:prstGeom prst="mathPlus">
              <a:avLst>
                <a:gd name="adj1" fmla="val 0"/>
              </a:avLst>
            </a:prstGeom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95" name="组合 94">
            <a:extLst>
              <a:ext uri="{FF2B5EF4-FFF2-40B4-BE49-F238E27FC236}">
                <a16:creationId xmlns:a16="http://schemas.microsoft.com/office/drawing/2014/main" id="{1ED77803-5DD0-1242-B3A9-9493A2C28779}"/>
              </a:ext>
            </a:extLst>
          </p:cNvPr>
          <p:cNvGrpSpPr/>
          <p:nvPr/>
        </p:nvGrpSpPr>
        <p:grpSpPr>
          <a:xfrm>
            <a:off x="5513898" y="1948909"/>
            <a:ext cx="1332002" cy="1411000"/>
            <a:chOff x="4935292" y="1700775"/>
            <a:chExt cx="1332002" cy="1411000"/>
          </a:xfrm>
        </p:grpSpPr>
        <p:sp>
          <p:nvSpPr>
            <p:cNvPr id="83" name="矩形 82">
              <a:extLst>
                <a:ext uri="{FF2B5EF4-FFF2-40B4-BE49-F238E27FC236}">
                  <a16:creationId xmlns:a16="http://schemas.microsoft.com/office/drawing/2014/main" id="{AF608134-B2CC-4F45-B99A-0215DF28F802}"/>
                </a:ext>
              </a:extLst>
            </p:cNvPr>
            <p:cNvSpPr/>
            <p:nvPr/>
          </p:nvSpPr>
          <p:spPr>
            <a:xfrm>
              <a:off x="4935292" y="1700775"/>
              <a:ext cx="1332001" cy="360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/>
                <a:t>x_0t     z_0t</a:t>
              </a:r>
              <a:endParaRPr kumimoji="1" lang="zh-CN" altLang="en-US" dirty="0"/>
            </a:p>
          </p:txBody>
        </p:sp>
        <p:sp>
          <p:nvSpPr>
            <p:cNvPr id="84" name="矩形 83">
              <a:extLst>
                <a:ext uri="{FF2B5EF4-FFF2-40B4-BE49-F238E27FC236}">
                  <a16:creationId xmlns:a16="http://schemas.microsoft.com/office/drawing/2014/main" id="{EC8EAD17-8E83-A442-90D6-BE6C152B0F67}"/>
                </a:ext>
              </a:extLst>
            </p:cNvPr>
            <p:cNvSpPr/>
            <p:nvPr/>
          </p:nvSpPr>
          <p:spPr>
            <a:xfrm>
              <a:off x="4935294" y="2059015"/>
              <a:ext cx="1332000" cy="360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/>
                <a:t>x_1t     z_1t</a:t>
              </a:r>
              <a:endParaRPr kumimoji="1" lang="zh-CN" altLang="en-US" dirty="0"/>
            </a:p>
          </p:txBody>
        </p:sp>
        <p:sp>
          <p:nvSpPr>
            <p:cNvPr id="85" name="矩形 84">
              <a:extLst>
                <a:ext uri="{FF2B5EF4-FFF2-40B4-BE49-F238E27FC236}">
                  <a16:creationId xmlns:a16="http://schemas.microsoft.com/office/drawing/2014/main" id="{09DFFFF0-78A7-E84A-95CA-297EBEFFA5FE}"/>
                </a:ext>
              </a:extLst>
            </p:cNvPr>
            <p:cNvSpPr/>
            <p:nvPr/>
          </p:nvSpPr>
          <p:spPr>
            <a:xfrm>
              <a:off x="4935294" y="2414208"/>
              <a:ext cx="1332000" cy="360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/>
                <a:t>…</a:t>
              </a:r>
              <a:endParaRPr kumimoji="1" lang="zh-CN" altLang="en-US" dirty="0"/>
            </a:p>
          </p:txBody>
        </p:sp>
        <p:sp>
          <p:nvSpPr>
            <p:cNvPr id="86" name="矩形 85">
              <a:extLst>
                <a:ext uri="{FF2B5EF4-FFF2-40B4-BE49-F238E27FC236}">
                  <a16:creationId xmlns:a16="http://schemas.microsoft.com/office/drawing/2014/main" id="{7571A09A-6B10-7346-88E4-0840CC0E2CA8}"/>
                </a:ext>
              </a:extLst>
            </p:cNvPr>
            <p:cNvSpPr/>
            <p:nvPr/>
          </p:nvSpPr>
          <p:spPr>
            <a:xfrm>
              <a:off x="4935293" y="2751775"/>
              <a:ext cx="1332000" cy="360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 err="1"/>
                <a:t>x_nt</a:t>
              </a:r>
              <a:r>
                <a:rPr kumimoji="1" lang="en-US" altLang="zh-CN" dirty="0"/>
                <a:t>     </a:t>
              </a:r>
              <a:r>
                <a:rPr kumimoji="1" lang="en-US" altLang="zh-CN" dirty="0" err="1"/>
                <a:t>z_nt</a:t>
              </a:r>
              <a:endParaRPr kumimoji="1" lang="zh-CN" altLang="en-US" dirty="0"/>
            </a:p>
          </p:txBody>
        </p:sp>
        <p:cxnSp>
          <p:nvCxnSpPr>
            <p:cNvPr id="87" name="直线箭头连接符 86">
              <a:extLst>
                <a:ext uri="{FF2B5EF4-FFF2-40B4-BE49-F238E27FC236}">
                  <a16:creationId xmlns:a16="http://schemas.microsoft.com/office/drawing/2014/main" id="{BA7859EE-0591-0F4E-94F7-9A8CEF070066}"/>
                </a:ext>
              </a:extLst>
            </p:cNvPr>
            <p:cNvCxnSpPr>
              <a:cxnSpLocks/>
              <a:stCxn id="83" idx="0"/>
              <a:endCxn id="84" idx="2"/>
            </p:cNvCxnSpPr>
            <p:nvPr/>
          </p:nvCxnSpPr>
          <p:spPr>
            <a:xfrm>
              <a:off x="5601293" y="1700775"/>
              <a:ext cx="1" cy="71824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线箭头连接符 89">
              <a:extLst>
                <a:ext uri="{FF2B5EF4-FFF2-40B4-BE49-F238E27FC236}">
                  <a16:creationId xmlns:a16="http://schemas.microsoft.com/office/drawing/2014/main" id="{D205787F-12C0-9849-8AA3-32BA33CB0787}"/>
                </a:ext>
              </a:extLst>
            </p:cNvPr>
            <p:cNvCxnSpPr>
              <a:cxnSpLocks/>
              <a:stCxn id="86" idx="0"/>
              <a:endCxn id="86" idx="2"/>
            </p:cNvCxnSpPr>
            <p:nvPr/>
          </p:nvCxnSpPr>
          <p:spPr>
            <a:xfrm>
              <a:off x="5601293" y="2751775"/>
              <a:ext cx="0" cy="36000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6" name="直线箭头连接符 95">
            <a:extLst>
              <a:ext uri="{FF2B5EF4-FFF2-40B4-BE49-F238E27FC236}">
                <a16:creationId xmlns:a16="http://schemas.microsoft.com/office/drawing/2014/main" id="{3ABF44E1-4FA6-1B49-91B9-9CD1A2A5D5A6}"/>
              </a:ext>
            </a:extLst>
          </p:cNvPr>
          <p:cNvCxnSpPr>
            <a:cxnSpLocks/>
          </p:cNvCxnSpPr>
          <p:nvPr/>
        </p:nvCxnSpPr>
        <p:spPr>
          <a:xfrm>
            <a:off x="5091736" y="2842342"/>
            <a:ext cx="42216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线箭头连接符 98">
            <a:extLst>
              <a:ext uri="{FF2B5EF4-FFF2-40B4-BE49-F238E27FC236}">
                <a16:creationId xmlns:a16="http://schemas.microsoft.com/office/drawing/2014/main" id="{09564174-201D-E642-80E4-D66974F31486}"/>
              </a:ext>
            </a:extLst>
          </p:cNvPr>
          <p:cNvCxnSpPr>
            <a:cxnSpLocks/>
            <a:stCxn id="85" idx="3"/>
          </p:cNvCxnSpPr>
          <p:nvPr/>
        </p:nvCxnSpPr>
        <p:spPr>
          <a:xfrm>
            <a:off x="6845900" y="2842342"/>
            <a:ext cx="915236" cy="237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线箭头连接符 99">
            <a:extLst>
              <a:ext uri="{FF2B5EF4-FFF2-40B4-BE49-F238E27FC236}">
                <a16:creationId xmlns:a16="http://schemas.microsoft.com/office/drawing/2014/main" id="{40B63879-4CDB-9149-9109-9326BE909721}"/>
              </a:ext>
            </a:extLst>
          </p:cNvPr>
          <p:cNvCxnSpPr>
            <a:cxnSpLocks/>
          </p:cNvCxnSpPr>
          <p:nvPr/>
        </p:nvCxnSpPr>
        <p:spPr>
          <a:xfrm>
            <a:off x="7031682" y="1116089"/>
            <a:ext cx="0" cy="1530394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线箭头连接符 100">
            <a:extLst>
              <a:ext uri="{FF2B5EF4-FFF2-40B4-BE49-F238E27FC236}">
                <a16:creationId xmlns:a16="http://schemas.microsoft.com/office/drawing/2014/main" id="{624BC594-9D35-374E-97A2-623975504D00}"/>
              </a:ext>
            </a:extLst>
          </p:cNvPr>
          <p:cNvCxnSpPr>
            <a:cxnSpLocks/>
          </p:cNvCxnSpPr>
          <p:nvPr/>
        </p:nvCxnSpPr>
        <p:spPr>
          <a:xfrm>
            <a:off x="7031682" y="2647105"/>
            <a:ext cx="71510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线连接符 102">
            <a:extLst>
              <a:ext uri="{FF2B5EF4-FFF2-40B4-BE49-F238E27FC236}">
                <a16:creationId xmlns:a16="http://schemas.microsoft.com/office/drawing/2014/main" id="{2EAE98EF-C930-F145-861D-8CDE55D3A932}"/>
              </a:ext>
            </a:extLst>
          </p:cNvPr>
          <p:cNvCxnSpPr>
            <a:cxnSpLocks/>
          </p:cNvCxnSpPr>
          <p:nvPr/>
        </p:nvCxnSpPr>
        <p:spPr>
          <a:xfrm>
            <a:off x="6535436" y="1116089"/>
            <a:ext cx="49624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1" name="梯形 110">
            <a:extLst>
              <a:ext uri="{FF2B5EF4-FFF2-40B4-BE49-F238E27FC236}">
                <a16:creationId xmlns:a16="http://schemas.microsoft.com/office/drawing/2014/main" id="{402F10E8-0D44-B94E-9360-58F7C8146358}"/>
              </a:ext>
            </a:extLst>
          </p:cNvPr>
          <p:cNvSpPr/>
          <p:nvPr/>
        </p:nvSpPr>
        <p:spPr>
          <a:xfrm rot="5400000">
            <a:off x="7688359" y="2316268"/>
            <a:ext cx="1072055" cy="959310"/>
          </a:xfrm>
          <a:prstGeom prst="trapezoid">
            <a:avLst>
              <a:gd name="adj" fmla="val 24421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12" name="文本框 111">
            <a:extLst>
              <a:ext uri="{FF2B5EF4-FFF2-40B4-BE49-F238E27FC236}">
                <a16:creationId xmlns:a16="http://schemas.microsoft.com/office/drawing/2014/main" id="{47CFD05E-85A7-2544-B24F-E439BE23949F}"/>
              </a:ext>
            </a:extLst>
          </p:cNvPr>
          <p:cNvSpPr txBox="1"/>
          <p:nvPr/>
        </p:nvSpPr>
        <p:spPr>
          <a:xfrm>
            <a:off x="7719981" y="2549890"/>
            <a:ext cx="1061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Diffusion</a:t>
            </a:r>
            <a:endParaRPr kumimoji="1" lang="zh-CN" altLang="en-US" dirty="0"/>
          </a:p>
        </p:txBody>
      </p:sp>
      <p:cxnSp>
        <p:nvCxnSpPr>
          <p:cNvPr id="113" name="直线箭头连接符 112">
            <a:extLst>
              <a:ext uri="{FF2B5EF4-FFF2-40B4-BE49-F238E27FC236}">
                <a16:creationId xmlns:a16="http://schemas.microsoft.com/office/drawing/2014/main" id="{7CC0EDA7-21FD-704C-8AD2-45851C88975E}"/>
              </a:ext>
            </a:extLst>
          </p:cNvPr>
          <p:cNvCxnSpPr>
            <a:cxnSpLocks/>
          </p:cNvCxnSpPr>
          <p:nvPr/>
        </p:nvCxnSpPr>
        <p:spPr>
          <a:xfrm>
            <a:off x="8703442" y="2777571"/>
            <a:ext cx="71510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文本框 113">
                <a:extLst>
                  <a:ext uri="{FF2B5EF4-FFF2-40B4-BE49-F238E27FC236}">
                    <a16:creationId xmlns:a16="http://schemas.microsoft.com/office/drawing/2014/main" id="{00BC82B8-DF86-7543-8433-6BC2482D0A57}"/>
                  </a:ext>
                </a:extLst>
              </p:cNvPr>
              <p:cNvSpPr txBox="1"/>
              <p:nvPr/>
            </p:nvSpPr>
            <p:spPr>
              <a:xfrm>
                <a:off x="9518689" y="2619260"/>
                <a:ext cx="619016" cy="28257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1" lang="zh-CN" altLang="en-US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𝑛𝑜𝑖𝑠𝑒</m:t>
                              </m:r>
                            </m:e>
                          </m:acc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14" name="文本框 113">
                <a:extLst>
                  <a:ext uri="{FF2B5EF4-FFF2-40B4-BE49-F238E27FC236}">
                    <a16:creationId xmlns:a16="http://schemas.microsoft.com/office/drawing/2014/main" id="{00BC82B8-DF86-7543-8433-6BC2482D0A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8689" y="2619260"/>
                <a:ext cx="619016" cy="282578"/>
              </a:xfrm>
              <a:prstGeom prst="rect">
                <a:avLst/>
              </a:prstGeom>
              <a:blipFill>
                <a:blip r:embed="rId3"/>
                <a:stretch>
                  <a:fillRect l="-12245" t="-21739" r="-42857" b="-130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5" name="直线箭头连接符 114">
            <a:extLst>
              <a:ext uri="{FF2B5EF4-FFF2-40B4-BE49-F238E27FC236}">
                <a16:creationId xmlns:a16="http://schemas.microsoft.com/office/drawing/2014/main" id="{D3EFB297-B7A5-CB41-80C1-D70D4FB62FD4}"/>
              </a:ext>
            </a:extLst>
          </p:cNvPr>
          <p:cNvCxnSpPr>
            <a:cxnSpLocks/>
          </p:cNvCxnSpPr>
          <p:nvPr/>
        </p:nvCxnSpPr>
        <p:spPr>
          <a:xfrm>
            <a:off x="9818872" y="2873341"/>
            <a:ext cx="0" cy="52172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矩形 115">
                <a:extLst>
                  <a:ext uri="{FF2B5EF4-FFF2-40B4-BE49-F238E27FC236}">
                    <a16:creationId xmlns:a16="http://schemas.microsoft.com/office/drawing/2014/main" id="{BA698613-675C-2C42-8AA8-EE11E55A74A5}"/>
                  </a:ext>
                </a:extLst>
              </p:cNvPr>
              <p:cNvSpPr/>
              <p:nvPr/>
            </p:nvSpPr>
            <p:spPr>
              <a:xfrm>
                <a:off x="9430331" y="3331951"/>
                <a:ext cx="79573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𝑟𝑎𝑛𝑑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6" name="矩形 115">
                <a:extLst>
                  <a:ext uri="{FF2B5EF4-FFF2-40B4-BE49-F238E27FC236}">
                    <a16:creationId xmlns:a16="http://schemas.microsoft.com/office/drawing/2014/main" id="{BA698613-675C-2C42-8AA8-EE11E55A74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30331" y="3331951"/>
                <a:ext cx="795731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7" name="文本框 116">
            <a:extLst>
              <a:ext uri="{FF2B5EF4-FFF2-40B4-BE49-F238E27FC236}">
                <a16:creationId xmlns:a16="http://schemas.microsoft.com/office/drawing/2014/main" id="{DF5C8A57-057D-C94F-BE69-8EA9B98FC783}"/>
              </a:ext>
            </a:extLst>
          </p:cNvPr>
          <p:cNvSpPr txBox="1"/>
          <p:nvPr/>
        </p:nvSpPr>
        <p:spPr>
          <a:xfrm>
            <a:off x="9818872" y="2909277"/>
            <a:ext cx="1027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/>
              <a:t>mse</a:t>
            </a:r>
            <a:r>
              <a:rPr kumimoji="1" lang="en-US" altLang="zh-CN" dirty="0"/>
              <a:t> loss</a:t>
            </a:r>
            <a:endParaRPr kumimoji="1" lang="zh-CN" altLang="en-US" dirty="0"/>
          </a:p>
        </p:txBody>
      </p:sp>
      <p:cxnSp>
        <p:nvCxnSpPr>
          <p:cNvPr id="123" name="直线箭头连接符 122">
            <a:extLst>
              <a:ext uri="{FF2B5EF4-FFF2-40B4-BE49-F238E27FC236}">
                <a16:creationId xmlns:a16="http://schemas.microsoft.com/office/drawing/2014/main" id="{290DD234-0C34-9240-A5E0-55D4ADFD10AF}"/>
              </a:ext>
            </a:extLst>
          </p:cNvPr>
          <p:cNvCxnSpPr>
            <a:cxnSpLocks/>
          </p:cNvCxnSpPr>
          <p:nvPr/>
        </p:nvCxnSpPr>
        <p:spPr>
          <a:xfrm>
            <a:off x="6538931" y="1011571"/>
            <a:ext cx="135283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文本框 124">
            <a:extLst>
              <a:ext uri="{FF2B5EF4-FFF2-40B4-BE49-F238E27FC236}">
                <a16:creationId xmlns:a16="http://schemas.microsoft.com/office/drawing/2014/main" id="{C403ECE0-7DAA-7B47-BE7D-3A8581E9CEDF}"/>
              </a:ext>
            </a:extLst>
          </p:cNvPr>
          <p:cNvSpPr txBox="1"/>
          <p:nvPr/>
        </p:nvSpPr>
        <p:spPr>
          <a:xfrm>
            <a:off x="2610599" y="3261304"/>
            <a:ext cx="346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🀜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126" name="文本框 125">
            <a:extLst>
              <a:ext uri="{FF2B5EF4-FFF2-40B4-BE49-F238E27FC236}">
                <a16:creationId xmlns:a16="http://schemas.microsoft.com/office/drawing/2014/main" id="{3E520237-EF4F-564D-96E7-193BFE2F0742}"/>
              </a:ext>
            </a:extLst>
          </p:cNvPr>
          <p:cNvSpPr txBox="1"/>
          <p:nvPr/>
        </p:nvSpPr>
        <p:spPr>
          <a:xfrm>
            <a:off x="4732721" y="2296006"/>
            <a:ext cx="346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🀝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127" name="文本框 126">
            <a:extLst>
              <a:ext uri="{FF2B5EF4-FFF2-40B4-BE49-F238E27FC236}">
                <a16:creationId xmlns:a16="http://schemas.microsoft.com/office/drawing/2014/main" id="{A884226C-C2C5-2346-BC17-5F501522428F}"/>
              </a:ext>
            </a:extLst>
          </p:cNvPr>
          <p:cNvSpPr txBox="1"/>
          <p:nvPr/>
        </p:nvSpPr>
        <p:spPr>
          <a:xfrm>
            <a:off x="7373411" y="676685"/>
            <a:ext cx="346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🀞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128" name="文本框 127">
            <a:extLst>
              <a:ext uri="{FF2B5EF4-FFF2-40B4-BE49-F238E27FC236}">
                <a16:creationId xmlns:a16="http://schemas.microsoft.com/office/drawing/2014/main" id="{801BE7A9-235F-224D-8E0F-554D7C8BD4BE}"/>
              </a:ext>
            </a:extLst>
          </p:cNvPr>
          <p:cNvSpPr txBox="1"/>
          <p:nvPr/>
        </p:nvSpPr>
        <p:spPr>
          <a:xfrm>
            <a:off x="7203623" y="2277151"/>
            <a:ext cx="346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🀟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129" name="文本框 128">
            <a:extLst>
              <a:ext uri="{FF2B5EF4-FFF2-40B4-BE49-F238E27FC236}">
                <a16:creationId xmlns:a16="http://schemas.microsoft.com/office/drawing/2014/main" id="{0F50E5BF-B9B7-DA43-8B1C-EA1EA008A36F}"/>
              </a:ext>
            </a:extLst>
          </p:cNvPr>
          <p:cNvSpPr txBox="1"/>
          <p:nvPr/>
        </p:nvSpPr>
        <p:spPr>
          <a:xfrm>
            <a:off x="9042324" y="4887877"/>
            <a:ext cx="346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🀠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130" name="文本框 129">
            <a:extLst>
              <a:ext uri="{FF2B5EF4-FFF2-40B4-BE49-F238E27FC236}">
                <a16:creationId xmlns:a16="http://schemas.microsoft.com/office/drawing/2014/main" id="{F22857A1-D9AB-1448-A7A3-A8F9E896CD7C}"/>
              </a:ext>
            </a:extLst>
          </p:cNvPr>
          <p:cNvSpPr txBox="1"/>
          <p:nvPr/>
        </p:nvSpPr>
        <p:spPr>
          <a:xfrm>
            <a:off x="8935293" y="2399240"/>
            <a:ext cx="346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🀡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131" name="文本框 130">
            <a:extLst>
              <a:ext uri="{FF2B5EF4-FFF2-40B4-BE49-F238E27FC236}">
                <a16:creationId xmlns:a16="http://schemas.microsoft.com/office/drawing/2014/main" id="{FB1AF52C-780C-5B40-B54A-795B8F498DDF}"/>
              </a:ext>
            </a:extLst>
          </p:cNvPr>
          <p:cNvSpPr txBox="1"/>
          <p:nvPr/>
        </p:nvSpPr>
        <p:spPr>
          <a:xfrm>
            <a:off x="4189805" y="383853"/>
            <a:ext cx="409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🀙</a:t>
            </a:r>
            <a:r>
              <a:rPr kumimoji="1" lang="en-US" altLang="zh-CN" dirty="0"/>
              <a:t> </a:t>
            </a:r>
            <a:endParaRPr kumimoji="1" lang="zh-CN" altLang="en-US" dirty="0"/>
          </a:p>
        </p:txBody>
      </p:sp>
      <p:sp>
        <p:nvSpPr>
          <p:cNvPr id="132" name="文本框 131">
            <a:extLst>
              <a:ext uri="{FF2B5EF4-FFF2-40B4-BE49-F238E27FC236}">
                <a16:creationId xmlns:a16="http://schemas.microsoft.com/office/drawing/2014/main" id="{616A8EA1-BB25-4F4B-A029-D2C984DB602A}"/>
              </a:ext>
            </a:extLst>
          </p:cNvPr>
          <p:cNvSpPr txBox="1"/>
          <p:nvPr/>
        </p:nvSpPr>
        <p:spPr>
          <a:xfrm>
            <a:off x="791383" y="1618851"/>
            <a:ext cx="346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🀚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133" name="文本框 132">
            <a:extLst>
              <a:ext uri="{FF2B5EF4-FFF2-40B4-BE49-F238E27FC236}">
                <a16:creationId xmlns:a16="http://schemas.microsoft.com/office/drawing/2014/main" id="{D09387B6-06E6-1442-A2F1-C3D53C74179C}"/>
              </a:ext>
            </a:extLst>
          </p:cNvPr>
          <p:cNvSpPr txBox="1"/>
          <p:nvPr/>
        </p:nvSpPr>
        <p:spPr>
          <a:xfrm>
            <a:off x="2254123" y="2110078"/>
            <a:ext cx="346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🀛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grpSp>
        <p:nvGrpSpPr>
          <p:cNvPr id="140" name="组合 139">
            <a:extLst>
              <a:ext uri="{FF2B5EF4-FFF2-40B4-BE49-F238E27FC236}">
                <a16:creationId xmlns:a16="http://schemas.microsoft.com/office/drawing/2014/main" id="{685E9A37-FAF0-A548-AA6D-DB48B6292887}"/>
              </a:ext>
            </a:extLst>
          </p:cNvPr>
          <p:cNvGrpSpPr/>
          <p:nvPr/>
        </p:nvGrpSpPr>
        <p:grpSpPr>
          <a:xfrm>
            <a:off x="1604553" y="3652989"/>
            <a:ext cx="1188000" cy="1454690"/>
            <a:chOff x="808399" y="4683957"/>
            <a:chExt cx="1188000" cy="1454690"/>
          </a:xfrm>
        </p:grpSpPr>
        <p:sp>
          <p:nvSpPr>
            <p:cNvPr id="141" name="文本框 140">
              <a:extLst>
                <a:ext uri="{FF2B5EF4-FFF2-40B4-BE49-F238E27FC236}">
                  <a16:creationId xmlns:a16="http://schemas.microsoft.com/office/drawing/2014/main" id="{BC7D9B35-813D-FD42-9827-0312A9CA186F}"/>
                </a:ext>
              </a:extLst>
            </p:cNvPr>
            <p:cNvSpPr txBox="1"/>
            <p:nvPr/>
          </p:nvSpPr>
          <p:spPr>
            <a:xfrm>
              <a:off x="808399" y="4683957"/>
              <a:ext cx="1188000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dirty="0"/>
                <a:t>pri_0t</a:t>
              </a:r>
              <a:endParaRPr kumimoji="1" lang="zh-CN" altLang="en-US" dirty="0"/>
            </a:p>
          </p:txBody>
        </p:sp>
        <p:sp>
          <p:nvSpPr>
            <p:cNvPr id="142" name="文本框 141">
              <a:extLst>
                <a:ext uri="{FF2B5EF4-FFF2-40B4-BE49-F238E27FC236}">
                  <a16:creationId xmlns:a16="http://schemas.microsoft.com/office/drawing/2014/main" id="{1997EF83-1A20-BB49-8BF6-BDD0717BDD3B}"/>
                </a:ext>
              </a:extLst>
            </p:cNvPr>
            <p:cNvSpPr txBox="1"/>
            <p:nvPr/>
          </p:nvSpPr>
          <p:spPr>
            <a:xfrm>
              <a:off x="808399" y="5042197"/>
              <a:ext cx="1188000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dirty="0"/>
                <a:t>pri_1t</a:t>
              </a:r>
              <a:endParaRPr kumimoji="1" lang="zh-CN" altLang="en-US" dirty="0"/>
            </a:p>
          </p:txBody>
        </p:sp>
        <p:sp>
          <p:nvSpPr>
            <p:cNvPr id="143" name="文本框 142">
              <a:extLst>
                <a:ext uri="{FF2B5EF4-FFF2-40B4-BE49-F238E27FC236}">
                  <a16:creationId xmlns:a16="http://schemas.microsoft.com/office/drawing/2014/main" id="{2CAC192C-BCB0-AD46-87A0-52F3AB68786D}"/>
                </a:ext>
              </a:extLst>
            </p:cNvPr>
            <p:cNvSpPr txBox="1"/>
            <p:nvPr/>
          </p:nvSpPr>
          <p:spPr>
            <a:xfrm>
              <a:off x="808399" y="5403007"/>
              <a:ext cx="1188000" cy="36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dirty="0"/>
                <a:t>…</a:t>
              </a:r>
              <a:endParaRPr kumimoji="1" lang="zh-CN" altLang="en-US" dirty="0"/>
            </a:p>
          </p:txBody>
        </p:sp>
        <p:sp>
          <p:nvSpPr>
            <p:cNvPr id="144" name="文本框 143">
              <a:extLst>
                <a:ext uri="{FF2B5EF4-FFF2-40B4-BE49-F238E27FC236}">
                  <a16:creationId xmlns:a16="http://schemas.microsoft.com/office/drawing/2014/main" id="{C884BCB3-B529-D540-BAFD-DC452405E7D0}"/>
                </a:ext>
              </a:extLst>
            </p:cNvPr>
            <p:cNvSpPr txBox="1"/>
            <p:nvPr/>
          </p:nvSpPr>
          <p:spPr>
            <a:xfrm>
              <a:off x="808399" y="5769315"/>
              <a:ext cx="1188000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dirty="0" err="1"/>
                <a:t>pri_nt</a:t>
              </a:r>
              <a:endParaRPr kumimoji="1" lang="zh-CN" altLang="en-US" dirty="0"/>
            </a:p>
          </p:txBody>
        </p:sp>
      </p:grpSp>
      <p:sp>
        <p:nvSpPr>
          <p:cNvPr id="149" name="文本框 148">
            <a:extLst>
              <a:ext uri="{FF2B5EF4-FFF2-40B4-BE49-F238E27FC236}">
                <a16:creationId xmlns:a16="http://schemas.microsoft.com/office/drawing/2014/main" id="{AAD2342D-BC4A-9343-B05D-6E67A3172983}"/>
              </a:ext>
            </a:extLst>
          </p:cNvPr>
          <p:cNvSpPr txBox="1"/>
          <p:nvPr/>
        </p:nvSpPr>
        <p:spPr>
          <a:xfrm>
            <a:off x="2317819" y="2834115"/>
            <a:ext cx="744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/>
              <a:t>diffvg</a:t>
            </a:r>
            <a:endParaRPr kumimoji="1" lang="zh-CN" altLang="en-US" dirty="0"/>
          </a:p>
        </p:txBody>
      </p:sp>
      <p:sp>
        <p:nvSpPr>
          <p:cNvPr id="161" name="矩形 160">
            <a:extLst>
              <a:ext uri="{FF2B5EF4-FFF2-40B4-BE49-F238E27FC236}">
                <a16:creationId xmlns:a16="http://schemas.microsoft.com/office/drawing/2014/main" id="{5A2D83E1-5A7D-674F-84FE-BB9E659EE563}"/>
              </a:ext>
            </a:extLst>
          </p:cNvPr>
          <p:cNvSpPr/>
          <p:nvPr/>
        </p:nvSpPr>
        <p:spPr>
          <a:xfrm>
            <a:off x="1496994" y="3551913"/>
            <a:ext cx="4318441" cy="1631557"/>
          </a:xfrm>
          <a:prstGeom prst="rect">
            <a:avLst/>
          </a:prstGeom>
          <a:noFill/>
          <a:ln w="19050"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3" name="文本框 162">
            <a:extLst>
              <a:ext uri="{FF2B5EF4-FFF2-40B4-BE49-F238E27FC236}">
                <a16:creationId xmlns:a16="http://schemas.microsoft.com/office/drawing/2014/main" id="{91F6A1EC-7A77-0744-8954-D337546D337E}"/>
              </a:ext>
            </a:extLst>
          </p:cNvPr>
          <p:cNvSpPr txBox="1"/>
          <p:nvPr/>
        </p:nvSpPr>
        <p:spPr>
          <a:xfrm>
            <a:off x="7951522" y="769295"/>
            <a:ext cx="18165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/>
              <a:t>re</a:t>
            </a:r>
            <a:r>
              <a:rPr lang="en-US" altLang="zh-CN" dirty="0" err="1"/>
              <a:t>parameterized</a:t>
            </a:r>
            <a:endParaRPr lang="en-US" altLang="zh-CN" dirty="0"/>
          </a:p>
        </p:txBody>
      </p:sp>
      <p:sp>
        <p:nvSpPr>
          <p:cNvPr id="169" name="文本框 168">
            <a:extLst>
              <a:ext uri="{FF2B5EF4-FFF2-40B4-BE49-F238E27FC236}">
                <a16:creationId xmlns:a16="http://schemas.microsoft.com/office/drawing/2014/main" id="{56DD7FED-BF07-BD48-B2C9-4AEB0EA518BC}"/>
              </a:ext>
            </a:extLst>
          </p:cNvPr>
          <p:cNvSpPr txBox="1"/>
          <p:nvPr/>
        </p:nvSpPr>
        <p:spPr>
          <a:xfrm>
            <a:off x="6210230" y="5127577"/>
            <a:ext cx="290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z</a:t>
            </a:r>
          </a:p>
        </p:txBody>
      </p:sp>
      <p:sp>
        <p:nvSpPr>
          <p:cNvPr id="170" name="文本框 169">
            <a:extLst>
              <a:ext uri="{FF2B5EF4-FFF2-40B4-BE49-F238E27FC236}">
                <a16:creationId xmlns:a16="http://schemas.microsoft.com/office/drawing/2014/main" id="{455B8E95-051B-4746-94DF-1DA44DA96A3A}"/>
              </a:ext>
            </a:extLst>
          </p:cNvPr>
          <p:cNvSpPr txBox="1"/>
          <p:nvPr/>
        </p:nvSpPr>
        <p:spPr>
          <a:xfrm>
            <a:off x="6221735" y="5450437"/>
            <a:ext cx="2584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t</a:t>
            </a:r>
            <a:endParaRPr kumimoji="1" lang="zh-CN" altLang="en-US" dirty="0"/>
          </a:p>
        </p:txBody>
      </p:sp>
      <p:sp>
        <p:nvSpPr>
          <p:cNvPr id="171" name="文本框 170">
            <a:extLst>
              <a:ext uri="{FF2B5EF4-FFF2-40B4-BE49-F238E27FC236}">
                <a16:creationId xmlns:a16="http://schemas.microsoft.com/office/drawing/2014/main" id="{9C17F9A1-E273-1648-A59A-EABED478B891}"/>
              </a:ext>
            </a:extLst>
          </p:cNvPr>
          <p:cNvSpPr txBox="1"/>
          <p:nvPr/>
        </p:nvSpPr>
        <p:spPr>
          <a:xfrm>
            <a:off x="6048375" y="5813511"/>
            <a:ext cx="455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err="1"/>
              <a:t>x_t</a:t>
            </a:r>
            <a:endParaRPr kumimoji="1" lang="zh-CN" altLang="en-US" dirty="0"/>
          </a:p>
        </p:txBody>
      </p:sp>
      <p:sp>
        <p:nvSpPr>
          <p:cNvPr id="173" name="文本框 172">
            <a:extLst>
              <a:ext uri="{FF2B5EF4-FFF2-40B4-BE49-F238E27FC236}">
                <a16:creationId xmlns:a16="http://schemas.microsoft.com/office/drawing/2014/main" id="{6ED88185-C69B-824D-9D51-05EC9B4829D3}"/>
              </a:ext>
            </a:extLst>
          </p:cNvPr>
          <p:cNvSpPr txBox="1"/>
          <p:nvPr/>
        </p:nvSpPr>
        <p:spPr>
          <a:xfrm>
            <a:off x="6534755" y="5440728"/>
            <a:ext cx="16417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[t, sin(t), cos(t)]</a:t>
            </a:r>
            <a:endParaRPr kumimoji="1" lang="zh-CN" altLang="en-US" dirty="0"/>
          </a:p>
        </p:txBody>
      </p:sp>
      <p:cxnSp>
        <p:nvCxnSpPr>
          <p:cNvPr id="174" name="直线箭头连接符 173">
            <a:extLst>
              <a:ext uri="{FF2B5EF4-FFF2-40B4-BE49-F238E27FC236}">
                <a16:creationId xmlns:a16="http://schemas.microsoft.com/office/drawing/2014/main" id="{AD0DFE4B-2202-014D-820F-46F34CDE91BC}"/>
              </a:ext>
            </a:extLst>
          </p:cNvPr>
          <p:cNvCxnSpPr>
            <a:cxnSpLocks/>
            <a:stCxn id="169" idx="3"/>
          </p:cNvCxnSpPr>
          <p:nvPr/>
        </p:nvCxnSpPr>
        <p:spPr>
          <a:xfrm flipV="1">
            <a:off x="6500694" y="5307242"/>
            <a:ext cx="1879612" cy="5001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直线箭头连接符 174">
            <a:extLst>
              <a:ext uri="{FF2B5EF4-FFF2-40B4-BE49-F238E27FC236}">
                <a16:creationId xmlns:a16="http://schemas.microsoft.com/office/drawing/2014/main" id="{3C6BED7F-37F4-9A42-A9E3-4A036921DAA5}"/>
              </a:ext>
            </a:extLst>
          </p:cNvPr>
          <p:cNvCxnSpPr>
            <a:cxnSpLocks/>
          </p:cNvCxnSpPr>
          <p:nvPr/>
        </p:nvCxnSpPr>
        <p:spPr>
          <a:xfrm flipV="1">
            <a:off x="6402157" y="5994729"/>
            <a:ext cx="1978149" cy="1078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直线箭头连接符 175">
            <a:extLst>
              <a:ext uri="{FF2B5EF4-FFF2-40B4-BE49-F238E27FC236}">
                <a16:creationId xmlns:a16="http://schemas.microsoft.com/office/drawing/2014/main" id="{4120895F-2178-8A47-A849-8075BA217F54}"/>
              </a:ext>
            </a:extLst>
          </p:cNvPr>
          <p:cNvCxnSpPr>
            <a:cxnSpLocks/>
          </p:cNvCxnSpPr>
          <p:nvPr/>
        </p:nvCxnSpPr>
        <p:spPr>
          <a:xfrm>
            <a:off x="8037393" y="5648464"/>
            <a:ext cx="24525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7" name="组合 176">
            <a:extLst>
              <a:ext uri="{FF2B5EF4-FFF2-40B4-BE49-F238E27FC236}">
                <a16:creationId xmlns:a16="http://schemas.microsoft.com/office/drawing/2014/main" id="{5717134A-42B1-D343-8318-14C58F28D2AD}"/>
              </a:ext>
            </a:extLst>
          </p:cNvPr>
          <p:cNvGrpSpPr/>
          <p:nvPr/>
        </p:nvGrpSpPr>
        <p:grpSpPr>
          <a:xfrm>
            <a:off x="8230497" y="5477159"/>
            <a:ext cx="299618" cy="332901"/>
            <a:chOff x="4876749" y="2343705"/>
            <a:chExt cx="463823" cy="517567"/>
          </a:xfrm>
        </p:grpSpPr>
        <p:sp>
          <p:nvSpPr>
            <p:cNvPr id="178" name="椭圆 177">
              <a:extLst>
                <a:ext uri="{FF2B5EF4-FFF2-40B4-BE49-F238E27FC236}">
                  <a16:creationId xmlns:a16="http://schemas.microsoft.com/office/drawing/2014/main" id="{02D70E7C-CB22-AD45-9BAF-825B237C3304}"/>
                </a:ext>
              </a:extLst>
            </p:cNvPr>
            <p:cNvSpPr/>
            <p:nvPr/>
          </p:nvSpPr>
          <p:spPr>
            <a:xfrm>
              <a:off x="4928661" y="2414208"/>
              <a:ext cx="360000" cy="3600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179" name="加号 178">
              <a:extLst>
                <a:ext uri="{FF2B5EF4-FFF2-40B4-BE49-F238E27FC236}">
                  <a16:creationId xmlns:a16="http://schemas.microsoft.com/office/drawing/2014/main" id="{01DE652F-A1F0-E44E-9F80-5B23A656FA1D}"/>
                </a:ext>
              </a:extLst>
            </p:cNvPr>
            <p:cNvSpPr/>
            <p:nvPr/>
          </p:nvSpPr>
          <p:spPr>
            <a:xfrm>
              <a:off x="4876749" y="2343705"/>
              <a:ext cx="463823" cy="517567"/>
            </a:xfrm>
            <a:prstGeom prst="mathPlus">
              <a:avLst>
                <a:gd name="adj1" fmla="val 0"/>
              </a:avLst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cxnSp>
        <p:nvCxnSpPr>
          <p:cNvPr id="180" name="直线箭头连接符 179">
            <a:extLst>
              <a:ext uri="{FF2B5EF4-FFF2-40B4-BE49-F238E27FC236}">
                <a16:creationId xmlns:a16="http://schemas.microsoft.com/office/drawing/2014/main" id="{B34C54C3-51DA-144B-AD0F-C62FE0076220}"/>
              </a:ext>
            </a:extLst>
          </p:cNvPr>
          <p:cNvCxnSpPr>
            <a:cxnSpLocks/>
            <a:endCxn id="179" idx="3"/>
          </p:cNvCxnSpPr>
          <p:nvPr/>
        </p:nvCxnSpPr>
        <p:spPr>
          <a:xfrm>
            <a:off x="8380306" y="5307242"/>
            <a:ext cx="0" cy="2140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1" name="直线箭头连接符 180">
            <a:extLst>
              <a:ext uri="{FF2B5EF4-FFF2-40B4-BE49-F238E27FC236}">
                <a16:creationId xmlns:a16="http://schemas.microsoft.com/office/drawing/2014/main" id="{F3057E3F-14F4-1444-95D7-7DA4D5F7854C}"/>
              </a:ext>
            </a:extLst>
          </p:cNvPr>
          <p:cNvCxnSpPr>
            <a:cxnSpLocks/>
          </p:cNvCxnSpPr>
          <p:nvPr/>
        </p:nvCxnSpPr>
        <p:spPr>
          <a:xfrm>
            <a:off x="8496582" y="5648464"/>
            <a:ext cx="24525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2" name="文本框 181">
            <a:extLst>
              <a:ext uri="{FF2B5EF4-FFF2-40B4-BE49-F238E27FC236}">
                <a16:creationId xmlns:a16="http://schemas.microsoft.com/office/drawing/2014/main" id="{0503DD90-90EF-954D-9439-9BE920344000}"/>
              </a:ext>
            </a:extLst>
          </p:cNvPr>
          <p:cNvSpPr txBox="1"/>
          <p:nvPr/>
        </p:nvSpPr>
        <p:spPr>
          <a:xfrm>
            <a:off x="8691248" y="5429786"/>
            <a:ext cx="559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/>
              <a:t>c_tx</a:t>
            </a:r>
            <a:endParaRPr kumimoji="1" lang="zh-CN" altLang="en-US" dirty="0"/>
          </a:p>
        </p:txBody>
      </p:sp>
      <p:cxnSp>
        <p:nvCxnSpPr>
          <p:cNvPr id="183" name="直线箭头连接符 182">
            <a:extLst>
              <a:ext uri="{FF2B5EF4-FFF2-40B4-BE49-F238E27FC236}">
                <a16:creationId xmlns:a16="http://schemas.microsoft.com/office/drawing/2014/main" id="{1D211DD1-54DE-B947-A0F1-22F62EB39758}"/>
              </a:ext>
            </a:extLst>
          </p:cNvPr>
          <p:cNvCxnSpPr>
            <a:cxnSpLocks/>
          </p:cNvCxnSpPr>
          <p:nvPr/>
        </p:nvCxnSpPr>
        <p:spPr>
          <a:xfrm>
            <a:off x="9304284" y="5464293"/>
            <a:ext cx="216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直线箭头连接符 183">
            <a:extLst>
              <a:ext uri="{FF2B5EF4-FFF2-40B4-BE49-F238E27FC236}">
                <a16:creationId xmlns:a16="http://schemas.microsoft.com/office/drawing/2014/main" id="{CB88E5A8-8C7B-934E-BD42-B6A81B80D7B6}"/>
              </a:ext>
            </a:extLst>
          </p:cNvPr>
          <p:cNvCxnSpPr>
            <a:cxnSpLocks/>
          </p:cNvCxnSpPr>
          <p:nvPr/>
        </p:nvCxnSpPr>
        <p:spPr>
          <a:xfrm>
            <a:off x="9304284" y="5769528"/>
            <a:ext cx="216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直线连接符 184">
            <a:extLst>
              <a:ext uri="{FF2B5EF4-FFF2-40B4-BE49-F238E27FC236}">
                <a16:creationId xmlns:a16="http://schemas.microsoft.com/office/drawing/2014/main" id="{528043CA-D12C-B94C-9ADE-23EE9F0BD3A9}"/>
              </a:ext>
            </a:extLst>
          </p:cNvPr>
          <p:cNvCxnSpPr>
            <a:cxnSpLocks/>
          </p:cNvCxnSpPr>
          <p:nvPr/>
        </p:nvCxnSpPr>
        <p:spPr>
          <a:xfrm>
            <a:off x="9197750" y="5636655"/>
            <a:ext cx="10653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6" name="直线箭头连接符 185">
            <a:extLst>
              <a:ext uri="{FF2B5EF4-FFF2-40B4-BE49-F238E27FC236}">
                <a16:creationId xmlns:a16="http://schemas.microsoft.com/office/drawing/2014/main" id="{796BD414-B488-1644-8799-A4E40194FF26}"/>
              </a:ext>
            </a:extLst>
          </p:cNvPr>
          <p:cNvCxnSpPr>
            <a:cxnSpLocks/>
          </p:cNvCxnSpPr>
          <p:nvPr/>
        </p:nvCxnSpPr>
        <p:spPr>
          <a:xfrm>
            <a:off x="9304284" y="5459376"/>
            <a:ext cx="0" cy="310152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7" name="文本框 186">
            <a:extLst>
              <a:ext uri="{FF2B5EF4-FFF2-40B4-BE49-F238E27FC236}">
                <a16:creationId xmlns:a16="http://schemas.microsoft.com/office/drawing/2014/main" id="{2701E532-86DD-4346-8CC8-070942AAD047}"/>
              </a:ext>
            </a:extLst>
          </p:cNvPr>
          <p:cNvSpPr txBox="1"/>
          <p:nvPr/>
        </p:nvSpPr>
        <p:spPr>
          <a:xfrm>
            <a:off x="9535880" y="5627055"/>
            <a:ext cx="644728" cy="324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en-US" altLang="zh-CN" b="1" dirty="0"/>
              <a:t>MLP</a:t>
            </a:r>
            <a:endParaRPr kumimoji="1" lang="zh-CN" altLang="en-US" b="1" dirty="0"/>
          </a:p>
        </p:txBody>
      </p:sp>
      <p:cxnSp>
        <p:nvCxnSpPr>
          <p:cNvPr id="188" name="直线箭头连接符 187">
            <a:extLst>
              <a:ext uri="{FF2B5EF4-FFF2-40B4-BE49-F238E27FC236}">
                <a16:creationId xmlns:a16="http://schemas.microsoft.com/office/drawing/2014/main" id="{94E01729-C1C4-0642-9DF4-1338ACDB214E}"/>
              </a:ext>
            </a:extLst>
          </p:cNvPr>
          <p:cNvCxnSpPr>
            <a:cxnSpLocks/>
          </p:cNvCxnSpPr>
          <p:nvPr/>
        </p:nvCxnSpPr>
        <p:spPr>
          <a:xfrm>
            <a:off x="10179088" y="5435516"/>
            <a:ext cx="30487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9" name="文本框 188">
                <a:extLst>
                  <a:ext uri="{FF2B5EF4-FFF2-40B4-BE49-F238E27FC236}">
                    <a16:creationId xmlns:a16="http://schemas.microsoft.com/office/drawing/2014/main" id="{02672DDD-E236-D246-AD19-4592CEDD0DF3}"/>
                  </a:ext>
                </a:extLst>
              </p:cNvPr>
              <p:cNvSpPr txBox="1"/>
              <p:nvPr/>
            </p:nvSpPr>
            <p:spPr>
              <a:xfrm>
                <a:off x="10403182" y="5219061"/>
                <a:ext cx="3752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𝛾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89" name="文本框 188">
                <a:extLst>
                  <a:ext uri="{FF2B5EF4-FFF2-40B4-BE49-F238E27FC236}">
                    <a16:creationId xmlns:a16="http://schemas.microsoft.com/office/drawing/2014/main" id="{02672DDD-E236-D246-AD19-4592CEDD0D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03182" y="5219061"/>
                <a:ext cx="375231" cy="369332"/>
              </a:xfrm>
              <a:prstGeom prst="rect">
                <a:avLst/>
              </a:prstGeom>
              <a:blipFill>
                <a:blip r:embed="rId5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0" name="直线箭头连接符 189">
            <a:extLst>
              <a:ext uri="{FF2B5EF4-FFF2-40B4-BE49-F238E27FC236}">
                <a16:creationId xmlns:a16="http://schemas.microsoft.com/office/drawing/2014/main" id="{52135FE6-2ED5-3344-ABC6-A28F9DA0F110}"/>
              </a:ext>
            </a:extLst>
          </p:cNvPr>
          <p:cNvCxnSpPr>
            <a:cxnSpLocks/>
          </p:cNvCxnSpPr>
          <p:nvPr/>
        </p:nvCxnSpPr>
        <p:spPr>
          <a:xfrm>
            <a:off x="10179088" y="5791998"/>
            <a:ext cx="30487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1" name="文本框 190">
            <a:extLst>
              <a:ext uri="{FF2B5EF4-FFF2-40B4-BE49-F238E27FC236}">
                <a16:creationId xmlns:a16="http://schemas.microsoft.com/office/drawing/2014/main" id="{36D23F63-B0BF-3D49-8C1A-9E20D39D7E5D}"/>
              </a:ext>
            </a:extLst>
          </p:cNvPr>
          <p:cNvSpPr txBox="1"/>
          <p:nvPr/>
        </p:nvSpPr>
        <p:spPr>
          <a:xfrm>
            <a:off x="9535880" y="5264393"/>
            <a:ext cx="644728" cy="324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en-US" altLang="zh-CN" b="1" dirty="0"/>
              <a:t>MLP</a:t>
            </a:r>
            <a:endParaRPr kumimoji="1" lang="zh-CN" alt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2" name="文本框 191">
                <a:extLst>
                  <a:ext uri="{FF2B5EF4-FFF2-40B4-BE49-F238E27FC236}">
                    <a16:creationId xmlns:a16="http://schemas.microsoft.com/office/drawing/2014/main" id="{BF7467C9-6ADE-D348-B90B-FB54541CC5D0}"/>
                  </a:ext>
                </a:extLst>
              </p:cNvPr>
              <p:cNvSpPr txBox="1"/>
              <p:nvPr/>
            </p:nvSpPr>
            <p:spPr>
              <a:xfrm>
                <a:off x="10403181" y="5632512"/>
                <a:ext cx="3752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92" name="文本框 191">
                <a:extLst>
                  <a:ext uri="{FF2B5EF4-FFF2-40B4-BE49-F238E27FC236}">
                    <a16:creationId xmlns:a16="http://schemas.microsoft.com/office/drawing/2014/main" id="{BF7467C9-6ADE-D348-B90B-FB54541CC5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03181" y="5632512"/>
                <a:ext cx="37523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3" name="文本框 192">
            <a:extLst>
              <a:ext uri="{FF2B5EF4-FFF2-40B4-BE49-F238E27FC236}">
                <a16:creationId xmlns:a16="http://schemas.microsoft.com/office/drawing/2014/main" id="{82BB9227-A24A-1748-BE75-4BA019161F6E}"/>
              </a:ext>
            </a:extLst>
          </p:cNvPr>
          <p:cNvSpPr txBox="1"/>
          <p:nvPr/>
        </p:nvSpPr>
        <p:spPr>
          <a:xfrm>
            <a:off x="8393227" y="5843513"/>
            <a:ext cx="644728" cy="324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en-US" altLang="zh-CN" b="1" dirty="0"/>
              <a:t>MLP</a:t>
            </a:r>
            <a:endParaRPr kumimoji="1" lang="zh-CN" altLang="en-US" b="1" dirty="0"/>
          </a:p>
        </p:txBody>
      </p:sp>
      <p:cxnSp>
        <p:nvCxnSpPr>
          <p:cNvPr id="194" name="直线箭头连接符 193">
            <a:extLst>
              <a:ext uri="{FF2B5EF4-FFF2-40B4-BE49-F238E27FC236}">
                <a16:creationId xmlns:a16="http://schemas.microsoft.com/office/drawing/2014/main" id="{9044A53D-FF19-1C49-9456-BF563748E595}"/>
              </a:ext>
            </a:extLst>
          </p:cNvPr>
          <p:cNvCxnSpPr>
            <a:cxnSpLocks/>
          </p:cNvCxnSpPr>
          <p:nvPr/>
        </p:nvCxnSpPr>
        <p:spPr>
          <a:xfrm flipV="1">
            <a:off x="9037955" y="6050825"/>
            <a:ext cx="1446005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直线箭头连接符 194">
            <a:extLst>
              <a:ext uri="{FF2B5EF4-FFF2-40B4-BE49-F238E27FC236}">
                <a16:creationId xmlns:a16="http://schemas.microsoft.com/office/drawing/2014/main" id="{D93C8466-AF05-704D-9377-946D67966E7C}"/>
              </a:ext>
            </a:extLst>
          </p:cNvPr>
          <p:cNvCxnSpPr>
            <a:cxnSpLocks/>
          </p:cNvCxnSpPr>
          <p:nvPr/>
        </p:nvCxnSpPr>
        <p:spPr>
          <a:xfrm>
            <a:off x="10671380" y="5423454"/>
            <a:ext cx="216000" cy="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6" name="文本框 195">
                <a:extLst>
                  <a:ext uri="{FF2B5EF4-FFF2-40B4-BE49-F238E27FC236}">
                    <a16:creationId xmlns:a16="http://schemas.microsoft.com/office/drawing/2014/main" id="{90F53D83-97B2-CE47-A62E-030853BD5DD6}"/>
                  </a:ext>
                </a:extLst>
              </p:cNvPr>
              <p:cNvSpPr txBox="1"/>
              <p:nvPr/>
            </p:nvSpPr>
            <p:spPr>
              <a:xfrm>
                <a:off x="11113601" y="5591661"/>
                <a:ext cx="99001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𝛾</m:t>
                      </m:r>
                      <m:sSubSup>
                        <m:sSubSup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96" name="文本框 195">
                <a:extLst>
                  <a:ext uri="{FF2B5EF4-FFF2-40B4-BE49-F238E27FC236}">
                    <a16:creationId xmlns:a16="http://schemas.microsoft.com/office/drawing/2014/main" id="{90F53D83-97B2-CE47-A62E-030853BD5D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13601" y="5591661"/>
                <a:ext cx="990015" cy="369332"/>
              </a:xfrm>
              <a:prstGeom prst="rect">
                <a:avLst/>
              </a:prstGeom>
              <a:blipFill>
                <a:blip r:embed="rId7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7" name="文本框 196">
                <a:extLst>
                  <a:ext uri="{FF2B5EF4-FFF2-40B4-BE49-F238E27FC236}">
                    <a16:creationId xmlns:a16="http://schemas.microsoft.com/office/drawing/2014/main" id="{F37AA905-B815-224E-97CF-BCF8BEE6A9C8}"/>
                  </a:ext>
                </a:extLst>
              </p:cNvPr>
              <p:cNvSpPr txBox="1"/>
              <p:nvPr/>
            </p:nvSpPr>
            <p:spPr>
              <a:xfrm>
                <a:off x="10347772" y="5858522"/>
                <a:ext cx="45615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97" name="文本框 196">
                <a:extLst>
                  <a:ext uri="{FF2B5EF4-FFF2-40B4-BE49-F238E27FC236}">
                    <a16:creationId xmlns:a16="http://schemas.microsoft.com/office/drawing/2014/main" id="{F37AA905-B815-224E-97CF-BCF8BEE6A9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47772" y="5858522"/>
                <a:ext cx="456151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8" name="直线箭头连接符 197">
            <a:extLst>
              <a:ext uri="{FF2B5EF4-FFF2-40B4-BE49-F238E27FC236}">
                <a16:creationId xmlns:a16="http://schemas.microsoft.com/office/drawing/2014/main" id="{D04E4FD3-E95C-D44C-8FE3-9EE417D0F324}"/>
              </a:ext>
            </a:extLst>
          </p:cNvPr>
          <p:cNvCxnSpPr>
            <a:cxnSpLocks/>
          </p:cNvCxnSpPr>
          <p:nvPr/>
        </p:nvCxnSpPr>
        <p:spPr>
          <a:xfrm>
            <a:off x="10671380" y="6044492"/>
            <a:ext cx="216000" cy="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直线箭头连接符 198">
            <a:extLst>
              <a:ext uri="{FF2B5EF4-FFF2-40B4-BE49-F238E27FC236}">
                <a16:creationId xmlns:a16="http://schemas.microsoft.com/office/drawing/2014/main" id="{3A132772-BC58-6F41-8DAB-F8E41BBE208F}"/>
              </a:ext>
            </a:extLst>
          </p:cNvPr>
          <p:cNvCxnSpPr>
            <a:cxnSpLocks/>
          </p:cNvCxnSpPr>
          <p:nvPr/>
        </p:nvCxnSpPr>
        <p:spPr>
          <a:xfrm>
            <a:off x="10880777" y="5420061"/>
            <a:ext cx="0" cy="624431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直线箭头连接符 199">
            <a:extLst>
              <a:ext uri="{FF2B5EF4-FFF2-40B4-BE49-F238E27FC236}">
                <a16:creationId xmlns:a16="http://schemas.microsoft.com/office/drawing/2014/main" id="{BF15975C-6095-284A-BD92-B11406EC0644}"/>
              </a:ext>
            </a:extLst>
          </p:cNvPr>
          <p:cNvCxnSpPr>
            <a:cxnSpLocks/>
          </p:cNvCxnSpPr>
          <p:nvPr/>
        </p:nvCxnSpPr>
        <p:spPr>
          <a:xfrm>
            <a:off x="10671380" y="5781583"/>
            <a:ext cx="50315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上下箭头 200">
            <a:extLst>
              <a:ext uri="{FF2B5EF4-FFF2-40B4-BE49-F238E27FC236}">
                <a16:creationId xmlns:a16="http://schemas.microsoft.com/office/drawing/2014/main" id="{2F862C29-33A2-CA4F-9860-74471657AFEA}"/>
              </a:ext>
            </a:extLst>
          </p:cNvPr>
          <p:cNvSpPr/>
          <p:nvPr/>
        </p:nvSpPr>
        <p:spPr>
          <a:xfrm>
            <a:off x="8179298" y="3269572"/>
            <a:ext cx="125394" cy="1913897"/>
          </a:xfrm>
          <a:prstGeom prst="up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10" name="直线箭头连接符 209">
            <a:extLst>
              <a:ext uri="{FF2B5EF4-FFF2-40B4-BE49-F238E27FC236}">
                <a16:creationId xmlns:a16="http://schemas.microsoft.com/office/drawing/2014/main" id="{8C01B4C2-4563-FE44-BD05-D94A4D2A7EAE}"/>
              </a:ext>
            </a:extLst>
          </p:cNvPr>
          <p:cNvCxnSpPr>
            <a:cxnSpLocks/>
          </p:cNvCxnSpPr>
          <p:nvPr/>
        </p:nvCxnSpPr>
        <p:spPr>
          <a:xfrm>
            <a:off x="6402157" y="5644809"/>
            <a:ext cx="24525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7" name="矩形 216">
            <a:extLst>
              <a:ext uri="{FF2B5EF4-FFF2-40B4-BE49-F238E27FC236}">
                <a16:creationId xmlns:a16="http://schemas.microsoft.com/office/drawing/2014/main" id="{CEA2558F-A357-7B44-B678-AF092FA6A660}"/>
              </a:ext>
            </a:extLst>
          </p:cNvPr>
          <p:cNvSpPr/>
          <p:nvPr/>
        </p:nvSpPr>
        <p:spPr>
          <a:xfrm>
            <a:off x="6048258" y="5215666"/>
            <a:ext cx="5986623" cy="1076140"/>
          </a:xfrm>
          <a:prstGeom prst="rect">
            <a:avLst/>
          </a:prstGeom>
          <a:noFill/>
          <a:ln w="19050"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8" name="文本框 217">
            <a:extLst>
              <a:ext uri="{FF2B5EF4-FFF2-40B4-BE49-F238E27FC236}">
                <a16:creationId xmlns:a16="http://schemas.microsoft.com/office/drawing/2014/main" id="{CFAD77D4-1D05-2341-9974-EF537A296244}"/>
              </a:ext>
            </a:extLst>
          </p:cNvPr>
          <p:cNvSpPr txBox="1"/>
          <p:nvPr/>
        </p:nvSpPr>
        <p:spPr>
          <a:xfrm>
            <a:off x="9287318" y="4892805"/>
            <a:ext cx="19864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i="1" dirty="0">
                <a:solidFill>
                  <a:schemeClr val="bg2">
                    <a:lumMod val="50000"/>
                  </a:schemeClr>
                </a:solidFill>
              </a:rPr>
              <a:t>Improvement: </a:t>
            </a:r>
            <a:r>
              <a:rPr kumimoji="1" lang="en-US" altLang="zh-CN" sz="1600" i="1" dirty="0" err="1">
                <a:solidFill>
                  <a:schemeClr val="bg2">
                    <a:lumMod val="50000"/>
                  </a:schemeClr>
                </a:solidFill>
              </a:rPr>
              <a:t>AdaIn</a:t>
            </a:r>
            <a:endParaRPr kumimoji="1" lang="zh-CN" altLang="en-US" sz="1600" i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19" name="矩形 218">
            <a:extLst>
              <a:ext uri="{FF2B5EF4-FFF2-40B4-BE49-F238E27FC236}">
                <a16:creationId xmlns:a16="http://schemas.microsoft.com/office/drawing/2014/main" id="{A482330C-CF4F-6947-A136-909A3D639DD1}"/>
              </a:ext>
            </a:extLst>
          </p:cNvPr>
          <p:cNvSpPr/>
          <p:nvPr/>
        </p:nvSpPr>
        <p:spPr>
          <a:xfrm>
            <a:off x="493118" y="414823"/>
            <a:ext cx="4000738" cy="1323162"/>
          </a:xfrm>
          <a:prstGeom prst="rect">
            <a:avLst/>
          </a:prstGeom>
          <a:noFill/>
          <a:ln w="19050"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24" name="直线连接符 123">
            <a:extLst>
              <a:ext uri="{FF2B5EF4-FFF2-40B4-BE49-F238E27FC236}">
                <a16:creationId xmlns:a16="http://schemas.microsoft.com/office/drawing/2014/main" id="{ACC680AA-5D06-9B4C-A20B-16A31D41135A}"/>
              </a:ext>
            </a:extLst>
          </p:cNvPr>
          <p:cNvCxnSpPr>
            <a:cxnSpLocks/>
          </p:cNvCxnSpPr>
          <p:nvPr/>
        </p:nvCxnSpPr>
        <p:spPr>
          <a:xfrm flipV="1">
            <a:off x="2198553" y="3168779"/>
            <a:ext cx="889736" cy="1113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8" name="直线箭头连接符 117">
            <a:extLst>
              <a:ext uri="{FF2B5EF4-FFF2-40B4-BE49-F238E27FC236}">
                <a16:creationId xmlns:a16="http://schemas.microsoft.com/office/drawing/2014/main" id="{437FC22E-55C9-FA43-81E8-9981FCFDF871}"/>
              </a:ext>
            </a:extLst>
          </p:cNvPr>
          <p:cNvCxnSpPr>
            <a:cxnSpLocks/>
            <a:endCxn id="141" idx="0"/>
          </p:cNvCxnSpPr>
          <p:nvPr/>
        </p:nvCxnSpPr>
        <p:spPr>
          <a:xfrm>
            <a:off x="2198553" y="3173299"/>
            <a:ext cx="0" cy="4796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9" name="梯形 118">
            <a:extLst>
              <a:ext uri="{FF2B5EF4-FFF2-40B4-BE49-F238E27FC236}">
                <a16:creationId xmlns:a16="http://schemas.microsoft.com/office/drawing/2014/main" id="{6EE61D68-5AD5-C345-ABCD-B4C27ABEDABF}"/>
              </a:ext>
            </a:extLst>
          </p:cNvPr>
          <p:cNvSpPr/>
          <p:nvPr/>
        </p:nvSpPr>
        <p:spPr>
          <a:xfrm rot="5400000">
            <a:off x="3028714" y="4091997"/>
            <a:ext cx="1072055" cy="959310"/>
          </a:xfrm>
          <a:prstGeom prst="trapezoid">
            <a:avLst>
              <a:gd name="adj" fmla="val 24421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20" name="文本框 119">
            <a:extLst>
              <a:ext uri="{FF2B5EF4-FFF2-40B4-BE49-F238E27FC236}">
                <a16:creationId xmlns:a16="http://schemas.microsoft.com/office/drawing/2014/main" id="{8098E144-3F89-F841-8011-F16FADE28B60}"/>
              </a:ext>
            </a:extLst>
          </p:cNvPr>
          <p:cNvSpPr txBox="1"/>
          <p:nvPr/>
        </p:nvSpPr>
        <p:spPr>
          <a:xfrm>
            <a:off x="3152191" y="4241546"/>
            <a:ext cx="9941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Encoder</a:t>
            </a:r>
          </a:p>
          <a:p>
            <a:r>
              <a:rPr kumimoji="1" lang="en-US" altLang="zh-CN" dirty="0"/>
              <a:t>   (AE)</a:t>
            </a:r>
            <a:endParaRPr kumimoji="1" lang="zh-CN" altLang="en-US" dirty="0"/>
          </a:p>
        </p:txBody>
      </p:sp>
      <p:cxnSp>
        <p:nvCxnSpPr>
          <p:cNvPr id="134" name="直线箭头连接符 133">
            <a:extLst>
              <a:ext uri="{FF2B5EF4-FFF2-40B4-BE49-F238E27FC236}">
                <a16:creationId xmlns:a16="http://schemas.microsoft.com/office/drawing/2014/main" id="{BE5332EE-8308-2A4D-9FCE-2CA86E8BE7CD}"/>
              </a:ext>
            </a:extLst>
          </p:cNvPr>
          <p:cNvCxnSpPr>
            <a:cxnSpLocks/>
          </p:cNvCxnSpPr>
          <p:nvPr/>
        </p:nvCxnSpPr>
        <p:spPr>
          <a:xfrm flipV="1">
            <a:off x="4035760" y="4561293"/>
            <a:ext cx="284883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本框 38">
            <a:extLst>
              <a:ext uri="{FF2B5EF4-FFF2-40B4-BE49-F238E27FC236}">
                <a16:creationId xmlns:a16="http://schemas.microsoft.com/office/drawing/2014/main" id="{0F4DF87A-E778-464F-9AC6-A0FD97C4672E}"/>
              </a:ext>
            </a:extLst>
          </p:cNvPr>
          <p:cNvSpPr txBox="1"/>
          <p:nvPr/>
        </p:nvSpPr>
        <p:spPr>
          <a:xfrm>
            <a:off x="10187492" y="2173045"/>
            <a:ext cx="663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x(12)</a:t>
            </a:r>
            <a:endParaRPr kumimoji="1" lang="zh-CN" altLang="en-US" dirty="0"/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2555D6FA-47A0-7E42-9F63-14265505CFD8}"/>
              </a:ext>
            </a:extLst>
          </p:cNvPr>
          <p:cNvSpPr txBox="1"/>
          <p:nvPr/>
        </p:nvSpPr>
        <p:spPr>
          <a:xfrm>
            <a:off x="10348856" y="3679115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3+256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2AC92F65-FBBF-BD45-9401-14AF5CB3EC84}"/>
                  </a:ext>
                </a:extLst>
              </p:cNvPr>
              <p:cNvSpPr txBox="1"/>
              <p:nvPr/>
            </p:nvSpPr>
            <p:spPr>
              <a:xfrm>
                <a:off x="10304090" y="4067386"/>
                <a:ext cx="110831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𝑟𝑎𝑛𝑑</m:t>
                        </m:r>
                      </m:sub>
                    </m:sSub>
                  </m:oMath>
                </a14:m>
                <a:r>
                  <a:rPr kumimoji="1" lang="en-US" altLang="zh-CN" dirty="0"/>
                  <a:t>,z_0</a:t>
                </a:r>
                <a:endParaRPr kumimoji="1" lang="zh-CN" altLang="en-US" dirty="0"/>
              </a:p>
            </p:txBody>
          </p:sp>
        </mc:Choice>
        <mc:Fallback xmlns=""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2AC92F65-FBBF-BD45-9401-14AF5CB3EC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04090" y="4067386"/>
                <a:ext cx="1108317" cy="369332"/>
              </a:xfrm>
              <a:prstGeom prst="rect">
                <a:avLst/>
              </a:prstGeom>
              <a:blipFill>
                <a:blip r:embed="rId9"/>
                <a:stretch>
                  <a:fillRect t="-3333" r="-2247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1" name="文本框 120">
            <a:extLst>
              <a:ext uri="{FF2B5EF4-FFF2-40B4-BE49-F238E27FC236}">
                <a16:creationId xmlns:a16="http://schemas.microsoft.com/office/drawing/2014/main" id="{389E526B-BCF7-FA45-8B27-67715CC7977D}"/>
              </a:ext>
            </a:extLst>
          </p:cNvPr>
          <p:cNvSpPr txBox="1"/>
          <p:nvPr/>
        </p:nvSpPr>
        <p:spPr>
          <a:xfrm>
            <a:off x="10115263" y="352922"/>
            <a:ext cx="21675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200" dirty="0">
                <a:solidFill>
                  <a:schemeClr val="bg1"/>
                </a:solidFill>
                <a:highlight>
                  <a:srgbClr val="000080"/>
                </a:highlight>
              </a:rPr>
              <a:t>Not work!!!</a:t>
            </a:r>
            <a:endParaRPr kumimoji="1" lang="zh-CN" altLang="en-US" sz="3200" dirty="0">
              <a:solidFill>
                <a:schemeClr val="bg1"/>
              </a:solidFill>
              <a:highlight>
                <a:srgbClr val="000080"/>
              </a:highlight>
            </a:endParaRPr>
          </a:p>
        </p:txBody>
      </p:sp>
      <p:sp>
        <p:nvSpPr>
          <p:cNvPr id="122" name="文本框 121">
            <a:extLst>
              <a:ext uri="{FF2B5EF4-FFF2-40B4-BE49-F238E27FC236}">
                <a16:creationId xmlns:a16="http://schemas.microsoft.com/office/drawing/2014/main" id="{751452B0-57D5-254A-8FDA-30A202AB95FB}"/>
              </a:ext>
            </a:extLst>
          </p:cNvPr>
          <p:cNvSpPr txBox="1"/>
          <p:nvPr/>
        </p:nvSpPr>
        <p:spPr>
          <a:xfrm>
            <a:off x="10115263" y="-104872"/>
            <a:ext cx="21900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200" dirty="0">
                <a:solidFill>
                  <a:schemeClr val="bg1"/>
                </a:solidFill>
                <a:highlight>
                  <a:srgbClr val="000080"/>
                </a:highlight>
              </a:rPr>
              <a:t>Workflow 2</a:t>
            </a:r>
            <a:endParaRPr kumimoji="1" lang="zh-CN" altLang="en-US" sz="3200" dirty="0">
              <a:solidFill>
                <a:schemeClr val="bg1"/>
              </a:solidFill>
              <a:highlight>
                <a:srgbClr val="00008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1470416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25938</TotalTime>
  <Words>1690</Words>
  <Application>Microsoft Macintosh PowerPoint</Application>
  <PresentationFormat>宽屏</PresentationFormat>
  <Paragraphs>608</Paragraphs>
  <Slides>27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32" baseType="lpstr">
      <vt:lpstr>等线</vt:lpstr>
      <vt:lpstr>等线 Light</vt:lpstr>
      <vt:lpstr>Arial</vt:lpstr>
      <vt:lpstr>Cambria Math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Tingting Li</dc:creator>
  <cp:lastModifiedBy>Tingting Li</cp:lastModifiedBy>
  <cp:revision>114</cp:revision>
  <dcterms:created xsi:type="dcterms:W3CDTF">2021-07-15T15:23:07Z</dcterms:created>
  <dcterms:modified xsi:type="dcterms:W3CDTF">2021-08-17T08:15:12Z</dcterms:modified>
</cp:coreProperties>
</file>